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0" autoAdjust="0"/>
    <p:restoredTop sz="80419" autoAdjust="0"/>
  </p:normalViewPr>
  <p:slideViewPr>
    <p:cSldViewPr snapToGrid="0">
      <p:cViewPr varScale="1">
        <p:scale>
          <a:sx n="70" d="100"/>
          <a:sy n="70" d="100"/>
        </p:scale>
        <p:origin x="11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4E37D-B66A-4976-B200-6EA9221D791C}" type="datetimeFigureOut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63173-AF9D-4B93-ABC5-5E8346ABBE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94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830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24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15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850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9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8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9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208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64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987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07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941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194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04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371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27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00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5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2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5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15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27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63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63173-AF9D-4B93-ABC5-5E8346ABBEF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38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4E28-1E6C-483B-87DF-6019D3FEED23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80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52402-1BC8-4843-947C-780F52C1CC0D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14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F39C-AC3B-4B09-8820-4C47AB469A8F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8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8F0F6-2D7C-4051-8CEC-A16220E6AE2B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263743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07488E1B-FE4C-422E-96C0-5AB88E17F72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324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D246-3F20-445D-AF4A-53929525E7FB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49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6613-7B2F-497E-8D91-27E2E57B78A4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92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605E-FD32-44D3-B2BA-4896C83C4D66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704F-4713-4166-86CD-22A6B02B564B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37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B13C-2F7C-404C-8100-FBDBD9B6381F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62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76C-73CC-4BBF-82A0-AD0015E5FC25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36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666AC-05B5-4372-9FAF-F81EEEAF5527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9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B1B43-3230-44B8-BC78-17F61AF8BCA0}" type="datetime1">
              <a:rPr lang="zh-TW" altLang="en-US" smtClean="0"/>
              <a:t>2023/3/2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8E1B-FE4C-422E-96C0-5AB88E17F7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80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l.ucar.edu/Applications/height_lat.s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l.ucar.edu/Document/Graphics/Images/markers.png" TargetMode="External"/><Relationship Id="rId5" Type="http://schemas.openxmlformats.org/officeDocument/2006/relationships/hyperlink" Target="https://www.ncl.ucar.edu/Document/Graphics/Images/dashpatterns.png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matedataguide.ucar.edu/climate-data/overview-climate-indice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BF247743-5786-4903-B41E-EC02977D4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00" b="221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14">
            <a:extLst>
              <a:ext uri="{FF2B5EF4-FFF2-40B4-BE49-F238E27FC236}">
                <a16:creationId xmlns:a16="http://schemas.microsoft.com/office/drawing/2014/main" id="{F6065D8E-E978-4660-A7DB-11FDACD742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10349">
            <a:off x="2125702" y="-1070072"/>
            <a:ext cx="7837693" cy="8688748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7085B4A6-BE93-4538-BCCA-01E6491B3F84}"/>
              </a:ext>
            </a:extLst>
          </p:cNvPr>
          <p:cNvSpPr txBox="1"/>
          <p:nvPr/>
        </p:nvSpPr>
        <p:spPr>
          <a:xfrm>
            <a:off x="1568996" y="2032378"/>
            <a:ext cx="89511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altLang="zh-CN" sz="4800" b="1" i="1" dirty="0" smtClean="0">
                <a:solidFill>
                  <a:srgbClr val="D8B7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Class2</a:t>
            </a:r>
            <a:endParaRPr lang="en-US" altLang="zh-CN" sz="4800" b="1" i="1" dirty="0" smtClean="0">
              <a:solidFill>
                <a:srgbClr val="D8B7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altLang="zh-CN" sz="4800" b="1" i="1" dirty="0" smtClean="0">
                <a:solidFill>
                  <a:srgbClr val="D8B7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NCL programming </a:t>
            </a:r>
            <a:r>
              <a:rPr lang="en-US" altLang="zh-CN" sz="4800" b="1" i="1" dirty="0" smtClean="0">
                <a:solidFill>
                  <a:srgbClr val="D8B7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&amp; Graphics (I)</a:t>
            </a:r>
            <a:endParaRPr lang="zh-CN" altLang="en-US" sz="4800" b="1" i="1" dirty="0">
              <a:solidFill>
                <a:srgbClr val="D8B76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21243036-3385-4B22-B0AE-A38773626C73}"/>
              </a:ext>
            </a:extLst>
          </p:cNvPr>
          <p:cNvSpPr txBox="1"/>
          <p:nvPr/>
        </p:nvSpPr>
        <p:spPr>
          <a:xfrm>
            <a:off x="4092318" y="3840504"/>
            <a:ext cx="4052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i="1" dirty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Date : </a:t>
            </a:r>
            <a:r>
              <a:rPr kumimoji="1" lang="en-US" altLang="zh-TW" sz="3200" b="1" i="1" dirty="0" smtClean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2023 </a:t>
            </a:r>
            <a:r>
              <a:rPr kumimoji="1" lang="en-US" altLang="zh-TW" sz="3200" b="1" i="1" dirty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/ </a:t>
            </a:r>
            <a:r>
              <a:rPr kumimoji="1" lang="en-US" altLang="zh-TW" sz="3200" b="1" i="1" dirty="0" smtClean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03 </a:t>
            </a:r>
            <a:r>
              <a:rPr kumimoji="1" lang="en-US" altLang="zh-TW" sz="3200" b="1" i="1" dirty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/ </a:t>
            </a:r>
            <a:r>
              <a:rPr kumimoji="1" lang="en-US" altLang="zh-TW" sz="3200" b="1" i="1" dirty="0" smtClean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02</a:t>
            </a:r>
            <a:endParaRPr kumimoji="1" lang="en-US" altLang="zh-TW" sz="3200" b="1" i="1" dirty="0">
              <a:solidFill>
                <a:srgbClr val="D8B76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TW" sz="3200" b="1" i="1" dirty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Speaker : </a:t>
            </a:r>
            <a:r>
              <a:rPr kumimoji="1" lang="en-US" altLang="zh-TW" sz="3200" b="1" i="1" dirty="0" smtClean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Wan-Li, </a:t>
            </a:r>
            <a:r>
              <a:rPr kumimoji="1" lang="en-US" altLang="zh-TW" sz="3200" b="1" i="1" dirty="0">
                <a:solidFill>
                  <a:srgbClr val="D8B760"/>
                </a:solidFill>
                <a:latin typeface="Times" charset="0"/>
                <a:ea typeface="Times" charset="0"/>
                <a:cs typeface="Times" charset="0"/>
              </a:rPr>
              <a:t>Tsai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71C2F44-68A1-4D50-A248-1F9B30568C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" y="5307713"/>
            <a:ext cx="1501833" cy="13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64227" cy="921005"/>
            <a:chOff x="129518" y="89573"/>
            <a:chExt cx="4264227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2863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2D vector map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B8425FD4-BBE7-E647-90D4-AA02FD54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39" y="472277"/>
            <a:ext cx="6425907" cy="1127057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643BEE1A-02EC-A449-8B59-0D1F3DD5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39" y="1659818"/>
            <a:ext cx="6425907" cy="4895536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58D4104C-9F70-1341-933A-4F33F4F35C8A}"/>
              </a:ext>
            </a:extLst>
          </p:cNvPr>
          <p:cNvSpPr/>
          <p:nvPr/>
        </p:nvSpPr>
        <p:spPr>
          <a:xfrm>
            <a:off x="4962801" y="1394809"/>
            <a:ext cx="888022" cy="204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82AFB65-AFDC-8644-A75C-7F0CB392A73E}"/>
              </a:ext>
            </a:extLst>
          </p:cNvPr>
          <p:cNvSpPr/>
          <p:nvPr/>
        </p:nvSpPr>
        <p:spPr>
          <a:xfrm>
            <a:off x="5044023" y="6266768"/>
            <a:ext cx="1182605" cy="288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B84F5B0-4E50-4DB9-BF5A-FE11D8CE98B9}"/>
              </a:ext>
            </a:extLst>
          </p:cNvPr>
          <p:cNvSpPr txBox="1"/>
          <p:nvPr/>
        </p:nvSpPr>
        <p:spPr>
          <a:xfrm>
            <a:off x="1110365" y="1053176"/>
            <a:ext cx="349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Resources you </a:t>
            </a:r>
            <a:r>
              <a:rPr lang="en-US" altLang="zh-TW" sz="2400" b="1" dirty="0">
                <a:solidFill>
                  <a:srgbClr val="00B050"/>
                </a:solidFill>
              </a:rPr>
              <a:t>may </a:t>
            </a:r>
            <a:r>
              <a:rPr lang="en" altLang="zh-TW" sz="2400" b="1" dirty="0">
                <a:solidFill>
                  <a:srgbClr val="00B050"/>
                </a:solidFill>
              </a:rPr>
              <a:t>need: </a:t>
            </a:r>
          </a:p>
        </p:txBody>
      </p:sp>
      <p:sp>
        <p:nvSpPr>
          <p:cNvPr id="3" name="圓角矩形 2"/>
          <p:cNvSpPr/>
          <p:nvPr/>
        </p:nvSpPr>
        <p:spPr>
          <a:xfrm>
            <a:off x="4801139" y="491606"/>
            <a:ext cx="1175118" cy="168554"/>
          </a:xfrm>
          <a:prstGeom prst="roundRect">
            <a:avLst/>
          </a:prstGeom>
          <a:solidFill>
            <a:srgbClr val="F498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圓角矩形 60"/>
          <p:cNvSpPr/>
          <p:nvPr/>
        </p:nvSpPr>
        <p:spPr>
          <a:xfrm>
            <a:off x="4801139" y="1654887"/>
            <a:ext cx="1049684" cy="163027"/>
          </a:xfrm>
          <a:prstGeom prst="roundRect">
            <a:avLst/>
          </a:prstGeom>
          <a:solidFill>
            <a:srgbClr val="F498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1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3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11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7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02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5592664" y="3780331"/>
            <a:ext cx="1781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>
              <a:buClr>
                <a:srgbClr val="023A50"/>
              </a:buClr>
            </a:pPr>
            <a:r>
              <a:rPr lang="en-US" altLang="zh-TW" sz="3200" kern="0" dirty="0">
                <a:solidFill>
                  <a:schemeClr val="tx1"/>
                </a:solidFill>
                <a:latin typeface="+mn-lt"/>
              </a:rPr>
              <a:t>overlay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4457709" y="4403018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 smtClean="0">
                <a:cs typeface="Arial"/>
                <a:sym typeface="Arial"/>
              </a:rPr>
              <a:t>ERA-Interim SSTA and TA fields</a:t>
            </a:r>
            <a:endParaRPr kumimoji="1" lang="en-US" altLang="zh-TW" sz="2400" kern="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8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2816843" cy="921005"/>
            <a:chOff x="129518" y="89573"/>
            <a:chExt cx="2816843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18389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Overlay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84622"/>
            <a:ext cx="7726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cs typeface="Times New Roman" panose="02020603050405020304" pitchFamily="18" charset="0"/>
              </a:rPr>
              <a:t>vi </a:t>
            </a:r>
            <a:r>
              <a:rPr kumimoji="1" lang="en-US" altLang="zh-TW" sz="2400" dirty="0" smtClean="0">
                <a:cs typeface="Times New Roman" panose="02020603050405020304" pitchFamily="18" charset="0"/>
              </a:rPr>
              <a:t>02-2_graphic_overlay.ncl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/data/course/ERA-Interim/Monthly/0.5x0.5/Global/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 temperature(T), sea surface temperature(SST)</a:t>
            </a:r>
            <a:endParaRPr lang="en" altLang="zh-TW" sz="2400" dirty="0" smtClean="0"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185334" y="2546196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454101B-42D1-484E-BFB5-5433EE8C22B6}"/>
              </a:ext>
            </a:extLst>
          </p:cNvPr>
          <p:cNvSpPr txBox="1"/>
          <p:nvPr/>
        </p:nvSpPr>
        <p:spPr>
          <a:xfrm>
            <a:off x="1185334" y="3169106"/>
            <a:ext cx="510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Overlays one plot object on another.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83673A3-85DA-43F6-8738-A5E66106619D}"/>
              </a:ext>
            </a:extLst>
          </p:cNvPr>
          <p:cNvSpPr txBox="1"/>
          <p:nvPr/>
        </p:nvSpPr>
        <p:spPr>
          <a:xfrm>
            <a:off x="1541791" y="3596493"/>
            <a:ext cx="465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overlay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base_plot</a:t>
            </a:r>
            <a:r>
              <a:rPr lang="en" altLang="zh-TW" sz="2400" b="1" dirty="0">
                <a:solidFill>
                  <a:schemeClr val="tx1"/>
                </a:solidFill>
              </a:rPr>
              <a:t>,</a:t>
            </a:r>
            <a:r>
              <a:rPr lang="en-US" altLang="zh-TW" sz="2400" b="1" dirty="0" err="1">
                <a:solidFill>
                  <a:schemeClr val="tx1"/>
                </a:solidFill>
              </a:rPr>
              <a:t>transform_plot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AC24A641-9DCC-E943-B4B0-935A41F3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5" y="4327618"/>
            <a:ext cx="3960900" cy="586800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4606486-2538-3446-9FDF-7EBC575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34" y="5355072"/>
            <a:ext cx="2451100" cy="774700"/>
          </a:xfrm>
          <a:prstGeom prst="rect">
            <a:avLst/>
          </a:prstGeom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641AB6-83BA-264E-98AE-E4E7EF91D9E8}"/>
              </a:ext>
            </a:extLst>
          </p:cNvPr>
          <p:cNvSpPr txBox="1"/>
          <p:nvPr/>
        </p:nvSpPr>
        <p:spPr>
          <a:xfrm>
            <a:off x="4469755" y="4263266"/>
            <a:ext cx="1367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don’t draw</a:t>
            </a:r>
            <a:endParaRPr kumimoji="1" lang="zh-TW" altLang="en-US" sz="20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EE596EF-2CD3-514C-9770-AD0C4032F533}"/>
              </a:ext>
            </a:extLst>
          </p:cNvPr>
          <p:cNvSpPr txBox="1"/>
          <p:nvPr/>
        </p:nvSpPr>
        <p:spPr>
          <a:xfrm>
            <a:off x="4475367" y="4532726"/>
            <a:ext cx="2249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don’t turn on page</a:t>
            </a:r>
            <a:endParaRPr kumimoji="1" lang="zh-TW" altLang="en-US" sz="2000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44423FF-B6F1-E24F-B47F-58F8E491C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945" y="5086171"/>
            <a:ext cx="6383215" cy="1635304"/>
          </a:xfrm>
          <a:prstGeom prst="rect">
            <a:avLst/>
          </a:prstGeom>
        </p:spPr>
      </p:pic>
      <p:sp>
        <p:nvSpPr>
          <p:cNvPr id="78" name="平行四邊形 77">
            <a:extLst>
              <a:ext uri="{FF2B5EF4-FFF2-40B4-BE49-F238E27FC236}">
                <a16:creationId xmlns:a16="http://schemas.microsoft.com/office/drawing/2014/main" id="{7F51A0F4-6A04-4FED-B48E-8F2F997B99AE}"/>
              </a:ext>
            </a:extLst>
          </p:cNvPr>
          <p:cNvSpPr/>
          <p:nvPr/>
        </p:nvSpPr>
        <p:spPr>
          <a:xfrm>
            <a:off x="7674495" y="4677790"/>
            <a:ext cx="2333768" cy="3170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平行四邊形 78">
            <a:extLst>
              <a:ext uri="{FF2B5EF4-FFF2-40B4-BE49-F238E27FC236}">
                <a16:creationId xmlns:a16="http://schemas.microsoft.com/office/drawing/2014/main" id="{12567368-770B-4B93-A455-5114E0EFC1A0}"/>
              </a:ext>
            </a:extLst>
          </p:cNvPr>
          <p:cNvSpPr/>
          <p:nvPr/>
        </p:nvSpPr>
        <p:spPr>
          <a:xfrm>
            <a:off x="7744732" y="4169112"/>
            <a:ext cx="2333768" cy="3170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3274108-FF4F-44C2-927C-087CAE58767A}"/>
              </a:ext>
            </a:extLst>
          </p:cNvPr>
          <p:cNvSpPr txBox="1"/>
          <p:nvPr/>
        </p:nvSpPr>
        <p:spPr>
          <a:xfrm>
            <a:off x="8460228" y="460425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plot</a:t>
            </a:r>
            <a:endParaRPr kumimoji="1" lang="zh-TW" altLang="en-US" sz="2000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31F06FC-EAAC-4DBB-969C-93E6AA88FB4B}"/>
              </a:ext>
            </a:extLst>
          </p:cNvPr>
          <p:cNvSpPr txBox="1"/>
          <p:nvPr/>
        </p:nvSpPr>
        <p:spPr>
          <a:xfrm>
            <a:off x="8460228" y="4099946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plot2</a:t>
            </a:r>
            <a:endParaRPr kumimoji="1" lang="zh-TW" altLang="en-US" sz="2000" dirty="0"/>
          </a:p>
        </p:txBody>
      </p:sp>
      <p:sp>
        <p:nvSpPr>
          <p:cNvPr id="82" name="箭號: 向右 4">
            <a:extLst>
              <a:ext uri="{FF2B5EF4-FFF2-40B4-BE49-F238E27FC236}">
                <a16:creationId xmlns:a16="http://schemas.microsoft.com/office/drawing/2014/main" id="{F99A4045-0353-4348-806B-A5F1108AAB13}"/>
              </a:ext>
            </a:extLst>
          </p:cNvPr>
          <p:cNvSpPr/>
          <p:nvPr/>
        </p:nvSpPr>
        <p:spPr>
          <a:xfrm rot="5400000">
            <a:off x="10008263" y="4448174"/>
            <a:ext cx="352842" cy="22767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15">
            <a:extLst>
              <a:ext uri="{FF2B5EF4-FFF2-40B4-BE49-F238E27FC236}">
                <a16:creationId xmlns:a16="http://schemas.microsoft.com/office/drawing/2014/main" id="{20400690-F02A-4EA4-8D29-F3FF9481B9B3}"/>
              </a:ext>
            </a:extLst>
          </p:cNvPr>
          <p:cNvSpPr/>
          <p:nvPr/>
        </p:nvSpPr>
        <p:spPr>
          <a:xfrm rot="5400000">
            <a:off x="2234463" y="5020909"/>
            <a:ext cx="352842" cy="22767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 animBg="1"/>
      <p:bldP spid="79" grpId="0" animBg="1"/>
      <p:bldP spid="80" grpId="0"/>
      <p:bldP spid="81" grpId="0"/>
      <p:bldP spid="82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13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7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03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5592664" y="3780331"/>
            <a:ext cx="1781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>
              <a:buClr>
                <a:srgbClr val="023A50"/>
              </a:buClr>
            </a:pPr>
            <a:r>
              <a:rPr lang="en-US" altLang="zh-TW" sz="3200" kern="0" dirty="0">
                <a:solidFill>
                  <a:schemeClr val="tx1"/>
                </a:solidFill>
                <a:latin typeface="+mn-lt"/>
              </a:rPr>
              <a:t>panel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4457709" y="4403018"/>
            <a:ext cx="440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 smtClean="0">
                <a:cs typeface="Arial"/>
                <a:sym typeface="Arial"/>
              </a:rPr>
              <a:t>ERA-Interim 12 month </a:t>
            </a:r>
            <a:r>
              <a:rPr kumimoji="1" lang="en-US" altLang="zh-TW" sz="2400" kern="0" dirty="0" err="1" smtClean="0">
                <a:cs typeface="Arial"/>
                <a:sym typeface="Arial"/>
              </a:rPr>
              <a:t>pre_anom</a:t>
            </a:r>
            <a:r>
              <a:rPr kumimoji="1" lang="en-US" altLang="zh-TW" sz="2400" kern="0" dirty="0" smtClean="0"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9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2353576" cy="921005"/>
            <a:chOff x="129518" y="89573"/>
            <a:chExt cx="2353576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137569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Panel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84622"/>
            <a:ext cx="8214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cs typeface="Times New Roman" panose="02020603050405020304" pitchFamily="18" charset="0"/>
              </a:rPr>
              <a:t>vi </a:t>
            </a:r>
            <a:r>
              <a:rPr kumimoji="1" lang="en-US" altLang="zh-TW" sz="2400" dirty="0" smtClean="0">
                <a:cs typeface="Times New Roman" panose="02020603050405020304" pitchFamily="18" charset="0"/>
              </a:rPr>
              <a:t>02-3_graphic_panel.ncl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/data/course/ERA-Interim/Monthly/0.5x0.5/Inter-tropical/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precipitation(</a:t>
            </a:r>
            <a:r>
              <a:rPr kumimoji="1" lang="en-US" altLang="zh-TW" sz="2400" dirty="0" err="1" smtClean="0">
                <a:cs typeface="Times New Roman" panose="02020603050405020304" pitchFamily="18" charset="0"/>
              </a:rPr>
              <a:t>pre_T</a:t>
            </a:r>
            <a:r>
              <a:rPr kumimoji="1" lang="en-US" altLang="zh-TW" sz="2400" dirty="0" smtClean="0">
                <a:cs typeface="Times New Roman" panose="02020603050405020304" pitchFamily="18" charset="0"/>
              </a:rPr>
              <a:t>)</a:t>
            </a:r>
            <a:endParaRPr lang="en" altLang="zh-TW" sz="2400" dirty="0" smtClean="0"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185334" y="2546196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6D35FCA-D59B-427D-8370-0720887A0E25}"/>
              </a:ext>
            </a:extLst>
          </p:cNvPr>
          <p:cNvSpPr txBox="1"/>
          <p:nvPr/>
        </p:nvSpPr>
        <p:spPr>
          <a:xfrm>
            <a:off x="1151857" y="3095990"/>
            <a:ext cx="744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Draws multiple plots of identical size on a single frame.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E9F2419-0E3D-4E49-B73F-4DFB0CE8DA37}"/>
              </a:ext>
            </a:extLst>
          </p:cNvPr>
          <p:cNvSpPr txBox="1"/>
          <p:nvPr/>
        </p:nvSpPr>
        <p:spPr>
          <a:xfrm>
            <a:off x="1524900" y="3668403"/>
            <a:ext cx="412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gsn_panel</a:t>
            </a:r>
            <a:r>
              <a:rPr lang="en" altLang="zh-TW" sz="2400" b="1" dirty="0">
                <a:solidFill>
                  <a:schemeClr val="tx1"/>
                </a:solidFill>
              </a:rPr>
              <a:t>(wks,</a:t>
            </a:r>
            <a:r>
              <a:rPr lang="en" altLang="zh-TW" sz="2400" b="1" dirty="0">
                <a:solidFill>
                  <a:srgbClr val="FF0000"/>
                </a:solidFill>
              </a:rPr>
              <a:t>plots</a:t>
            </a:r>
            <a:r>
              <a:rPr lang="en" altLang="zh-TW" sz="2400" b="1" dirty="0">
                <a:solidFill>
                  <a:schemeClr val="tx1"/>
                </a:solidFill>
              </a:rPr>
              <a:t>,</a:t>
            </a:r>
            <a:r>
              <a:rPr lang="en" altLang="zh-TW" sz="2400" b="1" dirty="0">
                <a:solidFill>
                  <a:srgbClr val="00B050"/>
                </a:solidFill>
              </a:rPr>
              <a:t>dims</a:t>
            </a:r>
            <a:r>
              <a:rPr lang="en" altLang="zh-TW" sz="2400" b="1" dirty="0">
                <a:solidFill>
                  <a:schemeClr val="tx1"/>
                </a:solidFill>
              </a:rPr>
              <a:t>,res) 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B0307B6-9383-4609-97E3-48DC42496A9F}"/>
              </a:ext>
            </a:extLst>
          </p:cNvPr>
          <p:cNvSpPr txBox="1"/>
          <p:nvPr/>
        </p:nvSpPr>
        <p:spPr>
          <a:xfrm>
            <a:off x="1524900" y="4157691"/>
            <a:ext cx="3475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new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dimsizes_sizes,type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61396FD-32C2-439C-A7FD-0BF8D065F00C}"/>
              </a:ext>
            </a:extLst>
          </p:cNvPr>
          <p:cNvSpPr txBox="1"/>
          <p:nvPr/>
        </p:nvSpPr>
        <p:spPr>
          <a:xfrm>
            <a:off x="1524900" y="4646979"/>
            <a:ext cx="5016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Ex: plot = new(12,</a:t>
            </a:r>
            <a:r>
              <a:rPr lang="en-US" altLang="zh-TW" sz="2400" b="1" dirty="0">
                <a:solidFill>
                  <a:srgbClr val="FF0000"/>
                </a:solidFill>
              </a:rPr>
              <a:t>graphic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sz="2400" b="1" dirty="0">
                <a:solidFill>
                  <a:schemeClr val="tx1"/>
                </a:solidFill>
              </a:rPr>
              <a:t>       …</a:t>
            </a:r>
          </a:p>
          <a:p>
            <a:r>
              <a:rPr lang="en-US" altLang="zh-TW" sz="2400" b="1" dirty="0">
                <a:solidFill>
                  <a:schemeClr val="tx1"/>
                </a:solidFill>
              </a:rPr>
              <a:t>       </a:t>
            </a:r>
            <a:r>
              <a:rPr lang="en-US" altLang="zh-TW" sz="2400" b="1" dirty="0" err="1">
                <a:solidFill>
                  <a:schemeClr val="tx1"/>
                </a:solidFill>
              </a:rPr>
              <a:t>gsn_panel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</a:t>
            </a:r>
            <a:r>
              <a:rPr lang="en-US" altLang="zh-TW" sz="2400" b="1" dirty="0" err="1">
                <a:solidFill>
                  <a:srgbClr val="FF0000"/>
                </a:solidFill>
              </a:rPr>
              <a:t>,plot</a:t>
            </a:r>
            <a:r>
              <a:rPr lang="en-US" altLang="zh-TW" sz="2400" b="1" dirty="0">
                <a:solidFill>
                  <a:schemeClr val="tx1"/>
                </a:solidFill>
              </a:rPr>
              <a:t>, </a:t>
            </a:r>
            <a:r>
              <a:rPr lang="en-US" altLang="zh-TW" sz="2400" b="1" dirty="0">
                <a:solidFill>
                  <a:srgbClr val="00B050"/>
                </a:solidFill>
              </a:rPr>
              <a:t>(/4,3/) </a:t>
            </a:r>
            <a:r>
              <a:rPr lang="en-US" altLang="zh-TW" sz="2400" b="1" dirty="0">
                <a:solidFill>
                  <a:schemeClr val="tx1"/>
                </a:solidFill>
              </a:rPr>
              <a:t>,</a:t>
            </a:r>
            <a:r>
              <a:rPr lang="en-US" altLang="zh-TW" sz="2400" b="1" dirty="0" err="1">
                <a:solidFill>
                  <a:schemeClr val="tx1"/>
                </a:solidFill>
              </a:rPr>
              <a:t>resP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60" name="直線箭頭接點 9">
            <a:extLst>
              <a:ext uri="{FF2B5EF4-FFF2-40B4-BE49-F238E27FC236}">
                <a16:creationId xmlns:a16="http://schemas.microsoft.com/office/drawing/2014/main" id="{57E73A44-01D0-4DE3-A70C-3AE201DEF462}"/>
              </a:ext>
            </a:extLst>
          </p:cNvPr>
          <p:cNvCxnSpPr>
            <a:cxnSpLocks/>
          </p:cNvCxnSpPr>
          <p:nvPr/>
        </p:nvCxnSpPr>
        <p:spPr>
          <a:xfrm flipV="1">
            <a:off x="4765529" y="5798616"/>
            <a:ext cx="268387" cy="408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AC79EAE-83B8-46D6-B482-9EB140199FF6}"/>
              </a:ext>
            </a:extLst>
          </p:cNvPr>
          <p:cNvSpPr txBox="1"/>
          <p:nvPr/>
        </p:nvSpPr>
        <p:spPr>
          <a:xfrm>
            <a:off x="4335764" y="6185290"/>
            <a:ext cx="683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row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F41B233-F329-4B8D-96CC-BE11DE81C3EB}"/>
              </a:ext>
            </a:extLst>
          </p:cNvPr>
          <p:cNvSpPr txBox="1"/>
          <p:nvPr/>
        </p:nvSpPr>
        <p:spPr>
          <a:xfrm>
            <a:off x="5271336" y="6185290"/>
            <a:ext cx="113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column</a:t>
            </a:r>
          </a:p>
        </p:txBody>
      </p:sp>
      <p:cxnSp>
        <p:nvCxnSpPr>
          <p:cNvPr id="65" name="直線箭頭接點 9">
            <a:extLst>
              <a:ext uri="{FF2B5EF4-FFF2-40B4-BE49-F238E27FC236}">
                <a16:creationId xmlns:a16="http://schemas.microsoft.com/office/drawing/2014/main" id="{4C29245B-26E6-45AC-AF3C-B0024A8D81DF}"/>
              </a:ext>
            </a:extLst>
          </p:cNvPr>
          <p:cNvCxnSpPr>
            <a:cxnSpLocks/>
          </p:cNvCxnSpPr>
          <p:nvPr/>
        </p:nvCxnSpPr>
        <p:spPr>
          <a:xfrm flipH="1" flipV="1">
            <a:off x="5242802" y="5798616"/>
            <a:ext cx="325291" cy="408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37" y="3645784"/>
            <a:ext cx="3548314" cy="28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3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15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7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04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5592664" y="3780331"/>
            <a:ext cx="1781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>
              <a:buClr>
                <a:srgbClr val="023A50"/>
              </a:buClr>
            </a:pPr>
            <a:r>
              <a:rPr lang="en-US" altLang="zh-TW" sz="3200" kern="0" dirty="0">
                <a:solidFill>
                  <a:schemeClr val="tx1"/>
                </a:solidFill>
                <a:latin typeface="+mn-lt"/>
              </a:rPr>
              <a:t>gif.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4578736" y="4450062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 smtClean="0">
                <a:cs typeface="Arial"/>
                <a:sym typeface="Arial"/>
              </a:rPr>
              <a:t>ERA-Interim 1983 TA &amp; SSTA </a:t>
            </a:r>
          </a:p>
        </p:txBody>
      </p:sp>
    </p:spTree>
    <p:extLst>
      <p:ext uri="{BB962C8B-B14F-4D97-AF65-F5344CB8AC3E}">
        <p14:creationId xmlns:p14="http://schemas.microsoft.com/office/powerpoint/2010/main" val="19252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圖片 67">
            <a:extLst>
              <a:ext uri="{FF2B5EF4-FFF2-40B4-BE49-F238E27FC236}">
                <a16:creationId xmlns:a16="http://schemas.microsoft.com/office/drawing/2014/main" id="{A72C7584-C0E1-449A-BC22-8733D63DB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53" b="35497"/>
          <a:stretch/>
        </p:blipFill>
        <p:spPr>
          <a:xfrm>
            <a:off x="2489688" y="4774909"/>
            <a:ext cx="6501912" cy="1934309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146289" y="247195"/>
            <a:ext cx="1835485" cy="921005"/>
            <a:chOff x="129518" y="89573"/>
            <a:chExt cx="1835485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8576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gif.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84622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vi 02-4_graphic_gif.ncl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/data/course/ERA-Interim/Monthly/0.5x0.5/Global/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 temperature(T), sea surface temperature(SST)</a:t>
            </a:r>
            <a:endParaRPr lang="en" altLang="zh-TW" sz="2400" dirty="0" smtClean="0"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185334" y="2546196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83A096-3BD4-E246-B644-62D07A8AAA13}"/>
              </a:ext>
            </a:extLst>
          </p:cNvPr>
          <p:cNvSpPr txBox="1"/>
          <p:nvPr/>
        </p:nvSpPr>
        <p:spPr>
          <a:xfrm>
            <a:off x="1537197" y="3847067"/>
            <a:ext cx="510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cs typeface="Times New Roman" panose="02020603050405020304" pitchFamily="18" charset="0"/>
              </a:rPr>
              <a:t>convert –delay 30 figure.png </a:t>
            </a:r>
            <a:r>
              <a:rPr kumimoji="1" lang="en-US" altLang="zh-TW" sz="2400" b="1" dirty="0" smtClean="0">
                <a:cs typeface="Times New Roman" panose="02020603050405020304" pitchFamily="18" charset="0"/>
              </a:rPr>
              <a:t>figure.gif </a:t>
            </a:r>
            <a:endParaRPr kumimoji="1" lang="zh-TW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F1ABDD8-BFAA-E845-A3A6-073E9E259E65}"/>
              </a:ext>
            </a:extLst>
          </p:cNvPr>
          <p:cNvSpPr txBox="1"/>
          <p:nvPr/>
        </p:nvSpPr>
        <p:spPr>
          <a:xfrm>
            <a:off x="1597057" y="4258176"/>
            <a:ext cx="10409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>
                <a:cs typeface="Times New Roman" panose="02020603050405020304" pitchFamily="18" charset="0"/>
              </a:rPr>
              <a:t>delay specifies the time in milliseconds how fast the animation will change a frame</a:t>
            </a:r>
            <a:endParaRPr kumimoji="1" lang="zh-TW" altLang="en-US" sz="2400" i="1" dirty="0"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65EF9C2-4A6B-4249-9460-A377A72BAD28}"/>
              </a:ext>
            </a:extLst>
          </p:cNvPr>
          <p:cNvSpPr txBox="1"/>
          <p:nvPr/>
        </p:nvSpPr>
        <p:spPr>
          <a:xfrm>
            <a:off x="1153621" y="2969051"/>
            <a:ext cx="385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Executes a shell command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5962744-2F31-4F95-892F-0C081F8FA4E6}"/>
              </a:ext>
            </a:extLst>
          </p:cNvPr>
          <p:cNvSpPr txBox="1"/>
          <p:nvPr/>
        </p:nvSpPr>
        <p:spPr>
          <a:xfrm>
            <a:off x="1552970" y="3407174"/>
            <a:ext cx="261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system</a:t>
            </a:r>
            <a:r>
              <a:rPr lang="en-US" altLang="zh-TW" sz="2400" b="1" dirty="0">
                <a:solidFill>
                  <a:schemeClr val="tx1"/>
                </a:solidFill>
              </a:rPr>
              <a:t>(command)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4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17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7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05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4593479" y="3792599"/>
            <a:ext cx="335279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>
              <a:buClr>
                <a:srgbClr val="023A50"/>
              </a:buClr>
            </a:pPr>
            <a:r>
              <a:rPr lang="en-US" altLang="zh-TW" sz="3200" kern="0" dirty="0">
                <a:solidFill>
                  <a:schemeClr val="tx1"/>
                </a:solidFill>
                <a:latin typeface="+mn-lt"/>
              </a:rPr>
              <a:t>vertical profile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4323858" y="4450062"/>
            <a:ext cx="431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 smtClean="0">
                <a:cs typeface="Arial"/>
                <a:sym typeface="Arial"/>
              </a:rPr>
              <a:t>ERA-Interim temperature profile </a:t>
            </a:r>
          </a:p>
        </p:txBody>
      </p:sp>
    </p:spTree>
    <p:extLst>
      <p:ext uri="{BB962C8B-B14F-4D97-AF65-F5344CB8AC3E}">
        <p14:creationId xmlns:p14="http://schemas.microsoft.com/office/powerpoint/2010/main" val="42020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https://www.ncl.ucar.edu/Applications/Images/xy_25_1_lg.png">
            <a:extLst>
              <a:ext uri="{FF2B5EF4-FFF2-40B4-BE49-F238E27FC236}">
                <a16:creationId xmlns:a16="http://schemas.microsoft.com/office/drawing/2014/main" id="{8901177C-7483-4700-8729-8BF7B6A5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29" y="4127693"/>
            <a:ext cx="3900343" cy="19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群組 52"/>
          <p:cNvGrpSpPr/>
          <p:nvPr/>
        </p:nvGrpSpPr>
        <p:grpSpPr>
          <a:xfrm>
            <a:off x="146289" y="247195"/>
            <a:ext cx="4286925" cy="921005"/>
            <a:chOff x="129518" y="89573"/>
            <a:chExt cx="4286925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090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Vertical profile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19307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vi 02-5_graphic_verticalprofile.ncl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/data/course/ERA-Interim/Monthly/0.5x0.5/Global/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 temperature(T)</a:t>
            </a:r>
            <a:endParaRPr lang="en" altLang="zh-TW" sz="2400" dirty="0" smtClean="0"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185334" y="2339367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5D1848E-4ED8-46EC-A370-30B63E8AFA23}"/>
              </a:ext>
            </a:extLst>
          </p:cNvPr>
          <p:cNvSpPr txBox="1"/>
          <p:nvPr/>
        </p:nvSpPr>
        <p:spPr>
          <a:xfrm>
            <a:off x="1153621" y="2801032"/>
            <a:ext cx="4241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Creates and draws an XY plot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7E8F03E-65D7-402F-8468-3FBD94963821}"/>
              </a:ext>
            </a:extLst>
          </p:cNvPr>
          <p:cNvSpPr txBox="1"/>
          <p:nvPr/>
        </p:nvSpPr>
        <p:spPr>
          <a:xfrm>
            <a:off x="1522471" y="3261636"/>
            <a:ext cx="336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gsn_csm_xy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wks,x,y,res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2B66FFD-5F72-4F2E-A216-1CAE8D0781E8}"/>
              </a:ext>
            </a:extLst>
          </p:cNvPr>
          <p:cNvSpPr txBox="1"/>
          <p:nvPr/>
        </p:nvSpPr>
        <p:spPr>
          <a:xfrm>
            <a:off x="1153620" y="3722083"/>
            <a:ext cx="747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Creates and draws an XY plot with two different </a:t>
            </a:r>
            <a:r>
              <a:rPr lang="en-US" altLang="zh-TW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Y axes</a:t>
            </a: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B371765-FDCF-4E73-AAB7-3F4A78D96B4A}"/>
              </a:ext>
            </a:extLst>
          </p:cNvPr>
          <p:cNvSpPr txBox="1"/>
          <p:nvPr/>
        </p:nvSpPr>
        <p:spPr>
          <a:xfrm>
            <a:off x="1522471" y="4181469"/>
            <a:ext cx="407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gsn_csm_</a:t>
            </a:r>
            <a:r>
              <a:rPr lang="en-US" altLang="zh-TW" sz="2400" b="1" dirty="0">
                <a:solidFill>
                  <a:srgbClr val="FF0000"/>
                </a:solidFill>
              </a:rPr>
              <a:t>xy2</a:t>
            </a:r>
            <a:r>
              <a:rPr lang="en-US" altLang="zh-TW" sz="2400" b="1" dirty="0">
                <a:solidFill>
                  <a:schemeClr val="tx1"/>
                </a:solidFill>
              </a:rPr>
              <a:t>(wks,</a:t>
            </a:r>
            <a:r>
              <a:rPr lang="en-US" altLang="zh-TW" sz="2400" b="1" dirty="0">
                <a:solidFill>
                  <a:srgbClr val="FF0000"/>
                </a:solidFill>
              </a:rPr>
              <a:t>x,y1,y2</a:t>
            </a:r>
            <a:r>
              <a:rPr lang="en-US" altLang="zh-TW" sz="2400" b="1" dirty="0">
                <a:solidFill>
                  <a:schemeClr val="tx1"/>
                </a:solidFill>
              </a:rPr>
              <a:t>,res)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A2BDD1F-33EC-41B1-BD94-9E2DF873EAAA}"/>
              </a:ext>
            </a:extLst>
          </p:cNvPr>
          <p:cNvSpPr txBox="1"/>
          <p:nvPr/>
        </p:nvSpPr>
        <p:spPr>
          <a:xfrm>
            <a:off x="1522471" y="6236572"/>
            <a:ext cx="4055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</a:rPr>
              <a:t>gsn_csm_</a:t>
            </a:r>
            <a:r>
              <a:rPr lang="en-US" altLang="zh-TW" sz="2400" b="1" dirty="0">
                <a:solidFill>
                  <a:srgbClr val="FF0000"/>
                </a:solidFill>
              </a:rPr>
              <a:t>x2y</a:t>
            </a:r>
            <a:r>
              <a:rPr lang="en-US" altLang="zh-TW" sz="2400" b="1" dirty="0">
                <a:solidFill>
                  <a:schemeClr val="tx1"/>
                </a:solidFill>
              </a:rPr>
              <a:t>(wks,</a:t>
            </a:r>
            <a:r>
              <a:rPr lang="en-US" altLang="zh-TW" sz="2400" b="1" dirty="0">
                <a:solidFill>
                  <a:srgbClr val="FF0000"/>
                </a:solidFill>
              </a:rPr>
              <a:t>x1,x2,y</a:t>
            </a:r>
            <a:r>
              <a:rPr lang="en-US" altLang="zh-TW" sz="2400" b="1" dirty="0">
                <a:solidFill>
                  <a:schemeClr val="tx1"/>
                </a:solidFill>
              </a:rPr>
              <a:t>,res)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E0FCD26-8553-4487-882F-32B4AB190C21}"/>
              </a:ext>
            </a:extLst>
          </p:cNvPr>
          <p:cNvSpPr txBox="1"/>
          <p:nvPr/>
        </p:nvSpPr>
        <p:spPr>
          <a:xfrm>
            <a:off x="1153621" y="5777186"/>
            <a:ext cx="748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Creates and draws an XY plot with two different </a:t>
            </a:r>
            <a:r>
              <a:rPr lang="en-US" altLang="zh-TW" sz="2400" i="1" dirty="0">
                <a:solidFill>
                  <a:srgbClr val="FF0000"/>
                </a:solidFill>
                <a:cs typeface="Times New Roman" panose="02020603050405020304" pitchFamily="18" charset="0"/>
              </a:rPr>
              <a:t>X axes</a:t>
            </a: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58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86925" cy="921005"/>
            <a:chOff x="129518" y="89573"/>
            <a:chExt cx="4286925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090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Vertical profile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9" y="1280784"/>
            <a:ext cx="11262203" cy="4088825"/>
          </a:xfrm>
          <a:prstGeom prst="rect">
            <a:avLst/>
          </a:prstGeom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B688092B-7F4E-45D9-8FFF-49E6EC856DE7}"/>
              </a:ext>
            </a:extLst>
          </p:cNvPr>
          <p:cNvSpPr/>
          <p:nvPr/>
        </p:nvSpPr>
        <p:spPr>
          <a:xfrm>
            <a:off x="1178476" y="6171684"/>
            <a:ext cx="7194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Reference: https://www.ncl.ucar.edu/Applications/height_lat.shtml</a:t>
            </a:r>
            <a:endParaRPr lang="en-US" altLang="zh-TW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96" y="1567791"/>
            <a:ext cx="1976830" cy="4074077"/>
          </a:xfrm>
          <a:prstGeom prst="rect">
            <a:avLst/>
          </a:prstGeom>
        </p:spPr>
      </p:pic>
      <p:sp>
        <p:nvSpPr>
          <p:cNvPr id="16" name="Google Shape;31056;p52"/>
          <p:cNvSpPr txBox="1"/>
          <p:nvPr/>
        </p:nvSpPr>
        <p:spPr>
          <a:xfrm>
            <a:off x="2274876" y="1936454"/>
            <a:ext cx="72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" sz="3600" b="1" kern="0" dirty="0" smtClean="0">
                <a:ea typeface="Caveat"/>
                <a:cs typeface="Caveat"/>
                <a:sym typeface="Caveat"/>
              </a:rPr>
              <a:t>(I)</a:t>
            </a:r>
            <a:endParaRPr sz="3600" b="1" kern="0" dirty="0">
              <a:ea typeface="Caveat"/>
              <a:cs typeface="Caveat"/>
              <a:sym typeface="Caveat"/>
            </a:endParaRPr>
          </a:p>
        </p:txBody>
      </p:sp>
      <p:sp>
        <p:nvSpPr>
          <p:cNvPr id="18" name="Google Shape;31058;p52"/>
          <p:cNvSpPr txBox="1"/>
          <p:nvPr/>
        </p:nvSpPr>
        <p:spPr>
          <a:xfrm>
            <a:off x="2953411" y="4669577"/>
            <a:ext cx="72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" sz="3600" b="1" kern="0" dirty="0" smtClean="0">
                <a:ea typeface="Caveat"/>
                <a:cs typeface="Caveat"/>
                <a:sym typeface="Caveat"/>
              </a:rPr>
              <a:t>(II)</a:t>
            </a:r>
            <a:endParaRPr sz="3600" b="1" kern="0" dirty="0">
              <a:ea typeface="Caveat"/>
              <a:cs typeface="Caveat"/>
              <a:sym typeface="Caveat"/>
            </a:endParaRPr>
          </a:p>
        </p:txBody>
      </p:sp>
      <p:sp>
        <p:nvSpPr>
          <p:cNvPr id="19" name="Google Shape;31067;p52"/>
          <p:cNvSpPr txBox="1"/>
          <p:nvPr/>
        </p:nvSpPr>
        <p:spPr>
          <a:xfrm>
            <a:off x="3360391" y="2032004"/>
            <a:ext cx="1305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3200" kern="0" dirty="0" smtClean="0">
                <a:ea typeface="Caveat"/>
                <a:cs typeface="Caveat"/>
                <a:sym typeface="Caveat"/>
              </a:rPr>
              <a:t>03/02</a:t>
            </a:r>
            <a:endParaRPr sz="3200" kern="0" dirty="0">
              <a:ea typeface="Caveat"/>
              <a:cs typeface="Caveat"/>
              <a:sym typeface="Caveat"/>
            </a:endParaRPr>
          </a:p>
        </p:txBody>
      </p:sp>
      <p:sp>
        <p:nvSpPr>
          <p:cNvPr id="20" name="Google Shape;31068;p52"/>
          <p:cNvSpPr txBox="1"/>
          <p:nvPr/>
        </p:nvSpPr>
        <p:spPr>
          <a:xfrm>
            <a:off x="4124125" y="4765127"/>
            <a:ext cx="1305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3200" kern="0" dirty="0" smtClean="0">
                <a:ea typeface="Caveat"/>
                <a:cs typeface="Caveat"/>
                <a:sym typeface="Caveat"/>
              </a:rPr>
              <a:t>03/09</a:t>
            </a:r>
            <a:endParaRPr sz="3200" kern="0" dirty="0">
              <a:ea typeface="Caveat"/>
              <a:cs typeface="Caveat"/>
              <a:sym typeface="Caveat"/>
            </a:endParaRPr>
          </a:p>
        </p:txBody>
      </p:sp>
      <p:sp>
        <p:nvSpPr>
          <p:cNvPr id="21" name="Google Shape;31070;p52"/>
          <p:cNvSpPr txBox="1"/>
          <p:nvPr/>
        </p:nvSpPr>
        <p:spPr>
          <a:xfrm>
            <a:off x="5303065" y="3327374"/>
            <a:ext cx="2163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3600" kern="0" dirty="0">
                <a:ea typeface="Caveat"/>
                <a:cs typeface="Caveat"/>
                <a:sym typeface="Caveat"/>
              </a:rPr>
              <a:t>Graphics</a:t>
            </a:r>
            <a:endParaRPr sz="3600" kern="0" dirty="0">
              <a:ea typeface="Caveat"/>
              <a:cs typeface="Caveat"/>
              <a:sym typeface="Caveat"/>
            </a:endParaRPr>
          </a:p>
        </p:txBody>
      </p:sp>
      <p:sp>
        <p:nvSpPr>
          <p:cNvPr id="22" name="Google Shape;31070;p52">
            <a:extLst>
              <a:ext uri="{FF2B5EF4-FFF2-40B4-BE49-F238E27FC236}">
                <a16:creationId xmlns:a16="http://schemas.microsoft.com/office/drawing/2014/main" id="{2FB7B023-5948-B248-B778-55D43FED4BF0}"/>
              </a:ext>
            </a:extLst>
          </p:cNvPr>
          <p:cNvSpPr txBox="1"/>
          <p:nvPr/>
        </p:nvSpPr>
        <p:spPr>
          <a:xfrm>
            <a:off x="7786425" y="3349635"/>
            <a:ext cx="2163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3600" kern="0" dirty="0">
                <a:ea typeface="Caveat"/>
                <a:cs typeface="Caveat"/>
                <a:sym typeface="Caveat"/>
              </a:rPr>
              <a:t>File I/O</a:t>
            </a:r>
            <a:endParaRPr sz="3600" kern="0" dirty="0">
              <a:ea typeface="Caveat"/>
              <a:cs typeface="Caveat"/>
              <a:sym typeface="Caveat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146289" y="247195"/>
            <a:ext cx="4327000" cy="921005"/>
            <a:chOff x="129518" y="89573"/>
            <a:chExt cx="4327000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491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" altLang="zh-TW" sz="4000" b="1" i="1" dirty="0"/>
                <a:t>Course Outline</a:t>
              </a:r>
              <a:endParaRPr lang="zh-TW" altLang="en-US" sz="4000" b="1" i="1" dirty="0"/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投影片編號版面配置區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86925" cy="921005"/>
            <a:chOff x="129518" y="89573"/>
            <a:chExt cx="4286925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090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Vertical profile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F058AE03-4FC1-422C-BE27-A36A4272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59" y="1106824"/>
            <a:ext cx="4530252" cy="462111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43D26AF3-671D-4902-9EED-2AD7CC21A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89" y="1060339"/>
            <a:ext cx="4834311" cy="471408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7DAB9A77-2E18-4D17-87F9-6F200BF88308}"/>
              </a:ext>
            </a:extLst>
          </p:cNvPr>
          <p:cNvSpPr/>
          <p:nvPr/>
        </p:nvSpPr>
        <p:spPr>
          <a:xfrm>
            <a:off x="1153620" y="5936963"/>
            <a:ext cx="9389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solidFill>
                  <a:srgbClr val="400BD9"/>
                </a:solidFill>
                <a:hlinkClick r:id="rId5"/>
              </a:rPr>
              <a:t>https://</a:t>
            </a:r>
            <a:r>
              <a:rPr lang="en" altLang="zh-TW" sz="2000" dirty="0" err="1">
                <a:solidFill>
                  <a:srgbClr val="400BD9"/>
                </a:solidFill>
                <a:hlinkClick r:id="rId5"/>
              </a:rPr>
              <a:t>www.ncl.ucar.edu</a:t>
            </a:r>
            <a:r>
              <a:rPr lang="en" altLang="zh-TW" sz="2000" dirty="0">
                <a:solidFill>
                  <a:srgbClr val="400BD9"/>
                </a:solidFill>
                <a:hlinkClick r:id="rId5"/>
              </a:rPr>
              <a:t>/Document/Graphics/Images/</a:t>
            </a:r>
            <a:r>
              <a:rPr lang="en" altLang="zh-TW" sz="2000" dirty="0" err="1">
                <a:solidFill>
                  <a:srgbClr val="400BD9"/>
                </a:solidFill>
                <a:hlinkClick r:id="rId5"/>
              </a:rPr>
              <a:t>dashpatterns.png</a:t>
            </a:r>
            <a:endParaRPr lang="en" altLang="zh-TW" sz="2000" dirty="0">
              <a:solidFill>
                <a:srgbClr val="400BD9"/>
              </a:solidFill>
              <a:effectLst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994E3B8-F2B2-4F78-B157-D234937580F6}"/>
              </a:ext>
            </a:extLst>
          </p:cNvPr>
          <p:cNvSpPr/>
          <p:nvPr/>
        </p:nvSpPr>
        <p:spPr>
          <a:xfrm>
            <a:off x="1153620" y="6352143"/>
            <a:ext cx="9971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solidFill>
                  <a:srgbClr val="400BD9"/>
                </a:solidFill>
                <a:hlinkClick r:id="rId6"/>
              </a:rPr>
              <a:t>https://</a:t>
            </a:r>
            <a:r>
              <a:rPr lang="en" altLang="zh-TW" sz="2000" dirty="0" err="1">
                <a:solidFill>
                  <a:srgbClr val="400BD9"/>
                </a:solidFill>
                <a:hlinkClick r:id="rId6"/>
              </a:rPr>
              <a:t>www.ncl.ucar.edu</a:t>
            </a:r>
            <a:r>
              <a:rPr lang="en" altLang="zh-TW" sz="2000" dirty="0">
                <a:solidFill>
                  <a:srgbClr val="400BD9"/>
                </a:solidFill>
                <a:hlinkClick r:id="rId6"/>
              </a:rPr>
              <a:t>/Document/Graphics/Images/</a:t>
            </a:r>
            <a:r>
              <a:rPr lang="en" altLang="zh-TW" sz="2000" dirty="0" err="1">
                <a:solidFill>
                  <a:srgbClr val="400BD9"/>
                </a:solidFill>
                <a:hlinkClick r:id="rId6"/>
              </a:rPr>
              <a:t>markers.png</a:t>
            </a:r>
            <a:endParaRPr lang="en" altLang="zh-TW" sz="2000" dirty="0">
              <a:solidFill>
                <a:srgbClr val="400BD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83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21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7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</a:t>
            </a:r>
            <a:r>
              <a:rPr lang="en-US" altLang="zh-TW" sz="5400" b="1" i="1" dirty="0" smtClean="0"/>
              <a:t>6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4593479" y="3792599"/>
            <a:ext cx="3352799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>
              <a:buClr>
                <a:srgbClr val="023A50"/>
              </a:buClr>
            </a:pPr>
            <a:r>
              <a:rPr lang="en-US" altLang="zh-TW" sz="3200" kern="0" dirty="0">
                <a:solidFill>
                  <a:schemeClr val="tx1"/>
                </a:solidFill>
                <a:latin typeface="+mn-lt"/>
              </a:rPr>
              <a:t>time series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4544271" y="44500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 smtClean="0">
                <a:cs typeface="Arial"/>
                <a:sym typeface="Arial"/>
              </a:rPr>
              <a:t>ERA-Interim SSTA time series </a:t>
            </a:r>
          </a:p>
        </p:txBody>
      </p:sp>
    </p:spTree>
    <p:extLst>
      <p:ext uri="{BB962C8B-B14F-4D97-AF65-F5344CB8AC3E}">
        <p14:creationId xmlns:p14="http://schemas.microsoft.com/office/powerpoint/2010/main" val="31446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3536592" cy="921005"/>
            <a:chOff x="129518" y="89573"/>
            <a:chExt cx="3536592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25587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Time series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19307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vi 02-6_graphic_timeseries.ncl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/data/course/ERA-Interim/Monthly/0.5x0.5/Global/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 sea surface temperature(SST)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185334" y="2339367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B9E80A2-9E2A-43C5-9A37-B767B316B7B8}"/>
              </a:ext>
            </a:extLst>
          </p:cNvPr>
          <p:cNvSpPr txBox="1"/>
          <p:nvPr/>
        </p:nvSpPr>
        <p:spPr>
          <a:xfrm>
            <a:off x="1206059" y="2856238"/>
            <a:ext cx="4241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Creates and draws an XY plot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9A44498-73C3-4810-AE0D-D7843BD5B715}"/>
              </a:ext>
            </a:extLst>
          </p:cNvPr>
          <p:cNvSpPr txBox="1"/>
          <p:nvPr/>
        </p:nvSpPr>
        <p:spPr>
          <a:xfrm>
            <a:off x="1562485" y="3240374"/>
            <a:ext cx="336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gsn_csm_xy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wks,x,y,res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37A34AB-DED0-47A6-B930-9DB49C809949}"/>
              </a:ext>
            </a:extLst>
          </p:cNvPr>
          <p:cNvSpPr txBox="1"/>
          <p:nvPr/>
        </p:nvSpPr>
        <p:spPr>
          <a:xfrm>
            <a:off x="1185334" y="4669890"/>
            <a:ext cx="505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Attaches a polyline to the given plot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171321C-F05B-42B7-981E-A2FE567C4E28}"/>
              </a:ext>
            </a:extLst>
          </p:cNvPr>
          <p:cNvSpPr txBox="1"/>
          <p:nvPr/>
        </p:nvSpPr>
        <p:spPr>
          <a:xfrm>
            <a:off x="1562485" y="5134725"/>
            <a:ext cx="4084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gsn_add_polyline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wks,x,y,res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4A597D92-14F7-4F53-B4BC-706CE7E08131}"/>
              </a:ext>
            </a:extLst>
          </p:cNvPr>
          <p:cNvGrpSpPr/>
          <p:nvPr/>
        </p:nvGrpSpPr>
        <p:grpSpPr>
          <a:xfrm>
            <a:off x="6219184" y="4636927"/>
            <a:ext cx="3108265" cy="2079647"/>
            <a:chOff x="8693954" y="3564524"/>
            <a:chExt cx="3108265" cy="207964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8A6FE5CC-5E85-4E32-A4FA-3ECE9BAA52A5}"/>
                </a:ext>
              </a:extLst>
            </p:cNvPr>
            <p:cNvGrpSpPr/>
            <p:nvPr/>
          </p:nvGrpSpPr>
          <p:grpSpPr>
            <a:xfrm>
              <a:off x="8693954" y="3564524"/>
              <a:ext cx="3108265" cy="2079647"/>
              <a:chOff x="8751200" y="3349609"/>
              <a:chExt cx="3108265" cy="2079647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E5798E27-8CB8-481F-9E81-19BEDDB602A2}"/>
                  </a:ext>
                </a:extLst>
              </p:cNvPr>
              <p:cNvGrpSpPr/>
              <p:nvPr/>
            </p:nvGrpSpPr>
            <p:grpSpPr>
              <a:xfrm>
                <a:off x="8751200" y="3349609"/>
                <a:ext cx="3108265" cy="2079647"/>
                <a:chOff x="8689723" y="111021"/>
                <a:chExt cx="3108265" cy="2079647"/>
              </a:xfrm>
            </p:grpSpPr>
            <p:grpSp>
              <p:nvGrpSpPr>
                <p:cNvPr id="85" name="群組 84">
                  <a:extLst>
                    <a:ext uri="{FF2B5EF4-FFF2-40B4-BE49-F238E27FC236}">
                      <a16:creationId xmlns:a16="http://schemas.microsoft.com/office/drawing/2014/main" id="{15A79B55-9A98-44D4-9B38-FED9D6E766C3}"/>
                    </a:ext>
                  </a:extLst>
                </p:cNvPr>
                <p:cNvGrpSpPr/>
                <p:nvPr/>
              </p:nvGrpSpPr>
              <p:grpSpPr>
                <a:xfrm>
                  <a:off x="8845769" y="582022"/>
                  <a:ext cx="2011375" cy="1608646"/>
                  <a:chOff x="8780045" y="784124"/>
                  <a:chExt cx="2011375" cy="1608646"/>
                </a:xfrm>
              </p:grpSpPr>
              <p:cxnSp>
                <p:nvCxnSpPr>
                  <p:cNvPr id="88" name="直線單箭頭接點 87">
                    <a:extLst>
                      <a:ext uri="{FF2B5EF4-FFF2-40B4-BE49-F238E27FC236}">
                        <a16:creationId xmlns:a16="http://schemas.microsoft.com/office/drawing/2014/main" id="{D1356C60-F344-4411-B582-175370DBD0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033164" y="784124"/>
                    <a:ext cx="0" cy="1459721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線單箭頭接點 88">
                    <a:extLst>
                      <a:ext uri="{FF2B5EF4-FFF2-40B4-BE49-F238E27FC236}">
                        <a16:creationId xmlns:a16="http://schemas.microsoft.com/office/drawing/2014/main" id="{CCEC8369-376C-47A1-B54B-A713E4CD7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80045" y="2041940"/>
                    <a:ext cx="2011375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線接點 89">
                    <a:extLst>
                      <a:ext uri="{FF2B5EF4-FFF2-40B4-BE49-F238E27FC236}">
                        <a16:creationId xmlns:a16="http://schemas.microsoft.com/office/drawing/2014/main" id="{29750790-A54B-4C79-BD94-03D89B10C4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33164" y="1311548"/>
                    <a:ext cx="253120" cy="379563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線接點 90">
                    <a:extLst>
                      <a:ext uri="{FF2B5EF4-FFF2-40B4-BE49-F238E27FC236}">
                        <a16:creationId xmlns:a16="http://schemas.microsoft.com/office/drawing/2014/main" id="{42F42664-8E7A-4570-83AE-1278C578CD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86284" y="1299426"/>
                    <a:ext cx="134807" cy="391685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線接點 91">
                    <a:extLst>
                      <a:ext uri="{FF2B5EF4-FFF2-40B4-BE49-F238E27FC236}">
                        <a16:creationId xmlns:a16="http://schemas.microsoft.com/office/drawing/2014/main" id="{EDBF1751-8F60-4EAA-A305-B4E2D066F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21091" y="1097522"/>
                    <a:ext cx="253119" cy="601075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線接點 92">
                    <a:extLst>
                      <a:ext uri="{FF2B5EF4-FFF2-40B4-BE49-F238E27FC236}">
                        <a16:creationId xmlns:a16="http://schemas.microsoft.com/office/drawing/2014/main" id="{DD426E60-31E1-480F-B71D-B8FF9E996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74210" y="1115751"/>
                    <a:ext cx="111522" cy="127701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線接點 93">
                    <a:extLst>
                      <a:ext uri="{FF2B5EF4-FFF2-40B4-BE49-F238E27FC236}">
                        <a16:creationId xmlns:a16="http://schemas.microsoft.com/office/drawing/2014/main" id="{F3E2B338-383B-464C-9A79-2926030BB9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785732" y="1691111"/>
                    <a:ext cx="253119" cy="70165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線接點 94">
                    <a:extLst>
                      <a:ext uri="{FF2B5EF4-FFF2-40B4-BE49-F238E27FC236}">
                        <a16:creationId xmlns:a16="http://schemas.microsoft.com/office/drawing/2014/main" id="{26C3BBEB-AD35-4E9A-882D-D91321DBC0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38851" y="1691111"/>
                    <a:ext cx="111522" cy="552734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線接點 95">
                    <a:extLst>
                      <a:ext uri="{FF2B5EF4-FFF2-40B4-BE49-F238E27FC236}">
                        <a16:creationId xmlns:a16="http://schemas.microsoft.com/office/drawing/2014/main" id="{8DEE3086-3898-4357-A7A0-76EEC46F68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150373" y="1542186"/>
                    <a:ext cx="253119" cy="70165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1AFD40A9-D575-4A47-B083-B08DA64AB611}"/>
                    </a:ext>
                  </a:extLst>
                </p:cNvPr>
                <p:cNvSpPr/>
                <p:nvPr/>
              </p:nvSpPr>
              <p:spPr>
                <a:xfrm>
                  <a:off x="10874337" y="1552158"/>
                  <a:ext cx="9236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b="1" dirty="0"/>
                    <a:t>Time</a:t>
                  </a:r>
                  <a:endParaRPr lang="zh-TW" altLang="en-US" sz="2800" dirty="0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43C07162-BAF4-4685-BABC-27C1882D9F41}"/>
                    </a:ext>
                  </a:extLst>
                </p:cNvPr>
                <p:cNvSpPr/>
                <p:nvPr/>
              </p:nvSpPr>
              <p:spPr>
                <a:xfrm>
                  <a:off x="8689723" y="111021"/>
                  <a:ext cx="1006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b="1" dirty="0"/>
                    <a:t>Index</a:t>
                  </a:r>
                  <a:endParaRPr lang="zh-TW" altLang="en-US" sz="2800" dirty="0"/>
                </a:p>
              </p:txBody>
            </p:sp>
          </p:grp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9A5021BD-A882-4E71-8929-9A00EF0AE440}"/>
                  </a:ext>
                </a:extLst>
              </p:cNvPr>
              <p:cNvCxnSpPr/>
              <p:nvPr/>
            </p:nvCxnSpPr>
            <p:spPr>
              <a:xfrm flipV="1">
                <a:off x="9160365" y="4727597"/>
                <a:ext cx="1602210" cy="74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30854EFD-5598-418B-AF9F-F30A474D92D5}"/>
                </a:ext>
              </a:extLst>
            </p:cNvPr>
            <p:cNvCxnSpPr/>
            <p:nvPr/>
          </p:nvCxnSpPr>
          <p:spPr>
            <a:xfrm flipV="1">
              <a:off x="9120313" y="5131840"/>
              <a:ext cx="1602210" cy="74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6163035" y="2441048"/>
            <a:ext cx="3108265" cy="2079647"/>
            <a:chOff x="6163035" y="2441048"/>
            <a:chExt cx="3108265" cy="207964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0125BC0-68B2-4B06-8929-526592E32DD4}"/>
                </a:ext>
              </a:extLst>
            </p:cNvPr>
            <p:cNvGrpSpPr/>
            <p:nvPr/>
          </p:nvGrpSpPr>
          <p:grpSpPr>
            <a:xfrm>
              <a:off x="6163035" y="2441048"/>
              <a:ext cx="3108265" cy="2079647"/>
              <a:chOff x="8689723" y="111021"/>
              <a:chExt cx="3108265" cy="2079647"/>
            </a:xfrm>
          </p:grpSpPr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FFC934CE-8472-4D3E-95F5-C773A4BC7242}"/>
                  </a:ext>
                </a:extLst>
              </p:cNvPr>
              <p:cNvGrpSpPr/>
              <p:nvPr/>
            </p:nvGrpSpPr>
            <p:grpSpPr>
              <a:xfrm>
                <a:off x="8845769" y="582022"/>
                <a:ext cx="2011375" cy="1608646"/>
                <a:chOff x="8780045" y="784124"/>
                <a:chExt cx="2011375" cy="1608646"/>
              </a:xfrm>
            </p:grpSpPr>
            <p:cxnSp>
              <p:nvCxnSpPr>
                <p:cNvPr id="71" name="直線單箭頭接點 70">
                  <a:extLst>
                    <a:ext uri="{FF2B5EF4-FFF2-40B4-BE49-F238E27FC236}">
                      <a16:creationId xmlns:a16="http://schemas.microsoft.com/office/drawing/2014/main" id="{8330D5B5-AD41-4FE8-8AC6-6B9F8DC576C0}"/>
                    </a:ext>
                  </a:extLst>
                </p:cNvPr>
                <p:cNvCxnSpPr/>
                <p:nvPr/>
              </p:nvCxnSpPr>
              <p:spPr>
                <a:xfrm flipV="1">
                  <a:off x="9033164" y="784124"/>
                  <a:ext cx="0" cy="145972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單箭頭接點 71">
                  <a:extLst>
                    <a:ext uri="{FF2B5EF4-FFF2-40B4-BE49-F238E27FC236}">
                      <a16:creationId xmlns:a16="http://schemas.microsoft.com/office/drawing/2014/main" id="{6E83C1A6-7DBD-4F81-9DD7-296F60A83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80045" y="2041940"/>
                  <a:ext cx="2011375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接點 72">
                  <a:extLst>
                    <a:ext uri="{FF2B5EF4-FFF2-40B4-BE49-F238E27FC236}">
                      <a16:creationId xmlns:a16="http://schemas.microsoft.com/office/drawing/2014/main" id="{2A7A226E-66B4-49CD-B74A-4D6770AAC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33164" y="1311548"/>
                  <a:ext cx="253120" cy="379563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接點 73">
                  <a:extLst>
                    <a:ext uri="{FF2B5EF4-FFF2-40B4-BE49-F238E27FC236}">
                      <a16:creationId xmlns:a16="http://schemas.microsoft.com/office/drawing/2014/main" id="{72D5DCE6-4A9B-4145-AFA2-8CF88761A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6284" y="1299426"/>
                  <a:ext cx="134807" cy="3916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接點 74">
                  <a:extLst>
                    <a:ext uri="{FF2B5EF4-FFF2-40B4-BE49-F238E27FC236}">
                      <a16:creationId xmlns:a16="http://schemas.microsoft.com/office/drawing/2014/main" id="{C473E855-FD76-4B2E-8691-CDA2C69929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1091" y="1097522"/>
                  <a:ext cx="253119" cy="60107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56FA6C09-C201-4524-B8D9-B901F954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74210" y="1115751"/>
                  <a:ext cx="111522" cy="127701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A1D7E688-4B2C-4BC1-864A-F7C4BD11E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785732" y="1691111"/>
                  <a:ext cx="253119" cy="70165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9495DFB4-64D7-4CFE-BAE2-FFC0B58BA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851" y="1691111"/>
                  <a:ext cx="111522" cy="55273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4E2557C8-4EBA-4632-97D7-5197099705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50373" y="1542186"/>
                  <a:ext cx="253119" cy="70165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893B63B-D5DD-4C64-AC54-A60694FCD303}"/>
                  </a:ext>
                </a:extLst>
              </p:cNvPr>
              <p:cNvSpPr/>
              <p:nvPr/>
            </p:nvSpPr>
            <p:spPr>
              <a:xfrm>
                <a:off x="10874337" y="1552158"/>
                <a:ext cx="9236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b="1" dirty="0"/>
                  <a:t>Time</a:t>
                </a:r>
                <a:endParaRPr lang="zh-TW" altLang="en-US" sz="2800" dirty="0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F7F6202-C7A2-4BEA-AAE6-3E897B27D820}"/>
                  </a:ext>
                </a:extLst>
              </p:cNvPr>
              <p:cNvSpPr/>
              <p:nvPr/>
            </p:nvSpPr>
            <p:spPr>
              <a:xfrm>
                <a:off x="8689723" y="111021"/>
                <a:ext cx="10061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b="1" dirty="0"/>
                  <a:t>Index</a:t>
                </a:r>
                <a:endParaRPr lang="zh-TW" altLang="en-US" sz="2800" dirty="0"/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30854EFD-5598-418B-AF9F-F30A474D92D5}"/>
                </a:ext>
              </a:extLst>
            </p:cNvPr>
            <p:cNvCxnSpPr/>
            <p:nvPr/>
          </p:nvCxnSpPr>
          <p:spPr>
            <a:xfrm flipV="1">
              <a:off x="6589394" y="4015760"/>
              <a:ext cx="1602210" cy="74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00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3536592" cy="921005"/>
            <a:chOff x="129518" y="89573"/>
            <a:chExt cx="3536592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25587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Time series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7A6F01BE-B586-4D82-9F69-B5DAE9023D16}"/>
              </a:ext>
            </a:extLst>
          </p:cNvPr>
          <p:cNvSpPr txBox="1"/>
          <p:nvPr/>
        </p:nvSpPr>
        <p:spPr>
          <a:xfrm>
            <a:off x="1153621" y="1223241"/>
            <a:ext cx="432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Time series: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Niño 3.4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index </a:t>
            </a:r>
            <a:r>
              <a:rPr lang="en" altLang="zh-TW" sz="2400" b="1" dirty="0" smtClean="0">
                <a:solidFill>
                  <a:schemeClr val="tx1"/>
                </a:solidFill>
              </a:rPr>
              <a:t> </a:t>
            </a:r>
            <a:endParaRPr lang="en" altLang="zh-TW" sz="2400" b="1" dirty="0">
              <a:solidFill>
                <a:schemeClr val="tx1"/>
              </a:solidFill>
            </a:endParaRPr>
          </a:p>
        </p:txBody>
      </p:sp>
      <p:pic>
        <p:nvPicPr>
          <p:cNvPr id="99" name="Picture 2" descr="https://www.ncdc.noaa.gov/monitoring-content/teleconnections/nino-regions.gif">
            <a:extLst>
              <a:ext uri="{FF2B5EF4-FFF2-40B4-BE49-F238E27FC236}">
                <a16:creationId xmlns:a16="http://schemas.microsoft.com/office/drawing/2014/main" id="{9C705AE5-F3D8-4C61-8A2F-A0FC3B6A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21" y="2041710"/>
            <a:ext cx="5894887" cy="37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文字方塊 99">
            <a:extLst>
              <a:ext uri="{FF2B5EF4-FFF2-40B4-BE49-F238E27FC236}">
                <a16:creationId xmlns:a16="http://schemas.microsoft.com/office/drawing/2014/main" id="{B9348C44-340D-4C24-8201-1746BB19C447}"/>
              </a:ext>
            </a:extLst>
          </p:cNvPr>
          <p:cNvSpPr txBox="1"/>
          <p:nvPr/>
        </p:nvSpPr>
        <p:spPr>
          <a:xfrm>
            <a:off x="7248682" y="2041710"/>
            <a:ext cx="4290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-US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Computes the average of a variable’s given dimensions</a:t>
            </a: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4725B17-BDB4-4577-9CFB-CD8AC8388E2D}"/>
              </a:ext>
            </a:extLst>
          </p:cNvPr>
          <p:cNvSpPr txBox="1"/>
          <p:nvPr/>
        </p:nvSpPr>
        <p:spPr>
          <a:xfrm>
            <a:off x="7566295" y="2980762"/>
            <a:ext cx="376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dim_avg_n_Wrap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var,dims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C573EE00-2F39-495F-9051-5217B690C046}"/>
              </a:ext>
            </a:extLst>
          </p:cNvPr>
          <p:cNvSpPr txBox="1"/>
          <p:nvPr/>
        </p:nvSpPr>
        <p:spPr>
          <a:xfrm>
            <a:off x="7566295" y="4476534"/>
            <a:ext cx="4225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0070C0"/>
                </a:solidFill>
              </a:rPr>
              <a:t>dim_avg_n_Wrap</a:t>
            </a:r>
            <a:r>
              <a:rPr lang="en-US" altLang="zh-TW" sz="2400" b="1" dirty="0">
                <a:solidFill>
                  <a:schemeClr val="tx1"/>
                </a:solidFill>
              </a:rPr>
              <a:t>(SSTA,(/1,2/))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3E5D6ED9-356F-405E-9007-6D19389C0A05}"/>
              </a:ext>
            </a:extLst>
          </p:cNvPr>
          <p:cNvSpPr txBox="1"/>
          <p:nvPr/>
        </p:nvSpPr>
        <p:spPr>
          <a:xfrm>
            <a:off x="7442727" y="3906814"/>
            <a:ext cx="2911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chemeClr val="tx1"/>
                </a:solidFill>
              </a:rPr>
              <a:t>Ex:SSTA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time,lat,lon</a:t>
            </a:r>
            <a:r>
              <a:rPr lang="en-US" altLang="zh-TW" sz="2400" b="1" dirty="0">
                <a:solidFill>
                  <a:schemeClr val="tx1"/>
                </a:solidFill>
              </a:rPr>
              <a:t>)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4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3536592" cy="921005"/>
            <a:chOff x="129518" y="89573"/>
            <a:chExt cx="3536592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25587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Time series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C2B3101-6C97-4DCE-BEFF-C1332519BC7B}"/>
              </a:ext>
            </a:extLst>
          </p:cNvPr>
          <p:cNvSpPr txBox="1"/>
          <p:nvPr/>
        </p:nvSpPr>
        <p:spPr>
          <a:xfrm>
            <a:off x="1153621" y="1223457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Other indices </a:t>
            </a:r>
            <a:r>
              <a:rPr lang="en" altLang="zh-TW" sz="2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5" name="Picture 2" descr="https://climatedataguide.ucar.edu/sites/default/files/styles/node_key_figures_display/public/key_figures/climate_data_set/amo.png?itok=T_jUBY1S">
            <a:extLst>
              <a:ext uri="{FF2B5EF4-FFF2-40B4-BE49-F238E27FC236}">
                <a16:creationId xmlns:a16="http://schemas.microsoft.com/office/drawing/2014/main" id="{55E28345-D541-4471-9A72-73E95756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05" y="1885202"/>
            <a:ext cx="3813257" cy="386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3C105070-A05F-4D98-B470-8966DDC2B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1986" b="30140"/>
          <a:stretch/>
        </p:blipFill>
        <p:spPr>
          <a:xfrm>
            <a:off x="6162572" y="3430216"/>
            <a:ext cx="4343401" cy="264935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F6A5E5EA-4289-4581-B20D-6FE473499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572" y="1037332"/>
            <a:ext cx="4693956" cy="23928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1905" y="6423284"/>
            <a:ext cx="8949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solidFill>
                  <a:schemeClr val="bg1">
                    <a:lumMod val="50000"/>
                  </a:schemeClr>
                </a:solidFill>
              </a:rPr>
              <a:t>Reference : </a:t>
            </a:r>
            <a:r>
              <a:rPr lang="zh-TW" altLang="en-US" u="sng" dirty="0" smtClean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https://climatedataguide.ucar.edu/climate-data/overview-climate-indices</a:t>
            </a:r>
            <a:endParaRPr lang="zh-TW" alt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25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35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i="1" dirty="0" smtClean="0"/>
              <a:t>Homework</a:t>
            </a:r>
            <a:endParaRPr lang="zh-TW" altLang="en-US" sz="5400" b="1" i="1" dirty="0"/>
          </a:p>
        </p:txBody>
      </p:sp>
    </p:spTree>
    <p:extLst>
      <p:ext uri="{BB962C8B-B14F-4D97-AF65-F5344CB8AC3E}">
        <p14:creationId xmlns:p14="http://schemas.microsoft.com/office/powerpoint/2010/main" val="32040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89169" cy="921005"/>
            <a:chOff x="129518" y="89573"/>
            <a:chExt cx="4289169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112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Homework 2-1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26</a:t>
            </a:fld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A93A1B3-A989-3C42-AE37-0BA3FA45F6D1}"/>
              </a:ext>
            </a:extLst>
          </p:cNvPr>
          <p:cNvSpPr txBox="1"/>
          <p:nvPr/>
        </p:nvSpPr>
        <p:spPr>
          <a:xfrm>
            <a:off x="1110365" y="1084787"/>
            <a:ext cx="10616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SzPct val="120000"/>
              <a:buFont typeface="Wingdings" pitchFamily="2" charset="2"/>
              <a:buChar char="l"/>
            </a:pPr>
            <a:r>
              <a:rPr lang="en-US" altLang="zh-TW" sz="2400" dirty="0"/>
              <a:t>Please analyze the precipitation anomalies in Nino3.4 region with the time series.</a:t>
            </a:r>
          </a:p>
          <a:p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</a:rPr>
              <a:t>     (Path: </a:t>
            </a:r>
            <a:r>
              <a:rPr lang="pt-BR" altLang="zh-TW" sz="2400" dirty="0" smtClean="0">
                <a:solidFill>
                  <a:schemeClr val="accent2">
                    <a:lumMod val="50000"/>
                  </a:schemeClr>
                </a:solidFill>
              </a:rPr>
              <a:t>/data/course/ERA-Interim/Monthly/0.5x0.5/Inter-tropical/ </a:t>
            </a:r>
            <a:r>
              <a:rPr lang="pt-BR" altLang="zh-TW" sz="2400" dirty="0">
                <a:solidFill>
                  <a:schemeClr val="accent2">
                    <a:lumMod val="50000"/>
                  </a:schemeClr>
                </a:solidFill>
              </a:rPr>
              <a:t>Pre_T/)</a:t>
            </a:r>
            <a:endParaRPr lang="zh-TW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EFF94B65-D801-494C-B8CB-F229974B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39" y="2127221"/>
            <a:ext cx="6786236" cy="3459487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360D1977-BB1A-2945-9D00-54B2D96DB338}"/>
              </a:ext>
            </a:extLst>
          </p:cNvPr>
          <p:cNvSpPr/>
          <p:nvPr/>
        </p:nvSpPr>
        <p:spPr>
          <a:xfrm>
            <a:off x="558395" y="6077247"/>
            <a:ext cx="10998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</a:rPr>
              <a:t>(Please put your HW under 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/data/course/2023_NCL_course/student/</a:t>
            </a:r>
            <a:r>
              <a:rPr lang="en-US" altLang="zh-TW" sz="2400" dirty="0" err="1" smtClean="0">
                <a:solidFill>
                  <a:schemeClr val="accent2">
                    <a:lumMod val="50000"/>
                  </a:schemeClr>
                </a:solidFill>
              </a:rPr>
              <a:t>your_name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/hw2/)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27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89169" cy="921005"/>
            <a:chOff x="129518" y="89573"/>
            <a:chExt cx="4289169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3112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Homework 2-2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27</a:t>
            </a:fld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60D1977-BB1A-2945-9D00-54B2D96DB338}"/>
              </a:ext>
            </a:extLst>
          </p:cNvPr>
          <p:cNvSpPr/>
          <p:nvPr/>
        </p:nvSpPr>
        <p:spPr>
          <a:xfrm>
            <a:off x="558395" y="6077247"/>
            <a:ext cx="10998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</a:rPr>
              <a:t>(Please put your HW under 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/data/course/2023_NCL_course/student/</a:t>
            </a:r>
            <a:r>
              <a:rPr lang="en-US" altLang="zh-TW" sz="2400" dirty="0" err="1" smtClean="0">
                <a:solidFill>
                  <a:schemeClr val="accent2">
                    <a:lumMod val="50000"/>
                  </a:schemeClr>
                </a:solidFill>
              </a:rPr>
              <a:t>your_name</a:t>
            </a: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/hw2/)</a:t>
            </a:r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0E1D24-6B7E-CD44-86D0-592286E7B5C6}"/>
              </a:ext>
            </a:extLst>
          </p:cNvPr>
          <p:cNvSpPr/>
          <p:nvPr/>
        </p:nvSpPr>
        <p:spPr>
          <a:xfrm>
            <a:off x="3824119" y="2513929"/>
            <a:ext cx="42016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itchFamily="2" charset="2"/>
              <a:buAutoNum type="circleNumWdWhitePlain"/>
            </a:pPr>
            <a:r>
              <a:rPr lang="en-US" altLang="zh-TW" sz="2400" dirty="0">
                <a:solidFill>
                  <a:srgbClr val="0070C0"/>
                </a:solidFill>
              </a:rPr>
              <a:t>code</a:t>
            </a:r>
          </a:p>
          <a:p>
            <a:pPr marL="514350" indent="-514350">
              <a:buFont typeface="Wingdings" pitchFamily="2" charset="2"/>
              <a:buAutoNum type="circleNumWdWhitePlain"/>
            </a:pPr>
            <a:r>
              <a:rPr lang="en-US" altLang="zh-TW" sz="2400" dirty="0">
                <a:solidFill>
                  <a:srgbClr val="0070C0"/>
                </a:solidFill>
              </a:rPr>
              <a:t>*.</a:t>
            </a:r>
            <a:r>
              <a:rPr lang="en-US" altLang="zh-TW" sz="2400" dirty="0" err="1">
                <a:solidFill>
                  <a:srgbClr val="0070C0"/>
                </a:solidFill>
              </a:rPr>
              <a:t>png</a:t>
            </a:r>
            <a:r>
              <a:rPr lang="en-US" altLang="zh-TW" sz="2400" dirty="0">
                <a:solidFill>
                  <a:srgbClr val="0070C0"/>
                </a:solidFill>
              </a:rPr>
              <a:t> or *.pdf</a:t>
            </a:r>
          </a:p>
          <a:p>
            <a:pPr marL="514350" indent="-514350">
              <a:buFont typeface="Wingdings" pitchFamily="2" charset="2"/>
              <a:buAutoNum type="circleNumWdWhitePlain"/>
            </a:pPr>
            <a:r>
              <a:rPr lang="en-US" altLang="zh-TW" sz="2400" dirty="0">
                <a:solidFill>
                  <a:srgbClr val="0070C0"/>
                </a:solidFill>
              </a:rPr>
              <a:t>some analysis (word or PPT)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37D7627-BA4C-2C41-82B2-D6C96C6D9BE1}"/>
              </a:ext>
            </a:extLst>
          </p:cNvPr>
          <p:cNvSpPr/>
          <p:nvPr/>
        </p:nvSpPr>
        <p:spPr>
          <a:xfrm>
            <a:off x="4012408" y="4312403"/>
            <a:ext cx="3825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dirty="0">
                <a:solidFill>
                  <a:srgbClr val="FF0000"/>
                </a:solidFill>
              </a:rPr>
              <a:t>Deadline : </a:t>
            </a:r>
            <a:r>
              <a:rPr lang="en-US" altLang="zh-TW" sz="2400" b="1" i="1" dirty="0" smtClean="0">
                <a:solidFill>
                  <a:srgbClr val="FF0000"/>
                </a:solidFill>
              </a:rPr>
              <a:t>2022/03/09 </a:t>
            </a:r>
            <a:r>
              <a:rPr lang="en-US" altLang="zh-TW" sz="2400" b="1" i="1" dirty="0">
                <a:solidFill>
                  <a:srgbClr val="FF0000"/>
                </a:solidFill>
              </a:rPr>
              <a:t>14:59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A93A1B3-A989-3C42-AE37-0BA3FA45F6D1}"/>
              </a:ext>
            </a:extLst>
          </p:cNvPr>
          <p:cNvSpPr txBox="1"/>
          <p:nvPr/>
        </p:nvSpPr>
        <p:spPr>
          <a:xfrm>
            <a:off x="1110365" y="1084787"/>
            <a:ext cx="844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SzPct val="120000"/>
              <a:buFont typeface="Wingdings" pitchFamily="2" charset="2"/>
              <a:buChar char="l"/>
            </a:pPr>
            <a:r>
              <a:rPr lang="en-US" altLang="zh-TW" sz="2400" dirty="0" smtClean="0"/>
              <a:t>Please compare the result with the time series of SSTA.</a:t>
            </a:r>
          </a:p>
          <a:p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    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</a:rPr>
              <a:t>(Path: </a:t>
            </a:r>
            <a:r>
              <a:rPr lang="pt-BR" altLang="zh-TW" sz="2400" dirty="0" smtClean="0">
                <a:solidFill>
                  <a:schemeClr val="accent2">
                    <a:lumMod val="50000"/>
                  </a:schemeClr>
                </a:solidFill>
              </a:rPr>
              <a:t>/data/course/ERA-Interim/Monthly/0.5x0.5/Global/SST/)</a:t>
            </a:r>
            <a:endParaRPr lang="zh-TW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28</a:t>
            </a:fld>
            <a:endParaRPr lang="zh-TW" altLang="en-US" dirty="0"/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66ED7BEE-E0EE-4CCF-A555-787BE987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11383"/>
              </p:ext>
            </p:extLst>
          </p:nvPr>
        </p:nvGraphicFramePr>
        <p:xfrm>
          <a:off x="1157235" y="1660970"/>
          <a:ext cx="9877530" cy="455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255">
                  <a:extLst>
                    <a:ext uri="{9D8B030D-6E8A-4147-A177-3AD203B41FA5}">
                      <a16:colId xmlns:a16="http://schemas.microsoft.com/office/drawing/2014/main" val="2022266608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643794468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844740750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553157475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1523330271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3322569490"/>
                    </a:ext>
                  </a:extLst>
                </a:gridCol>
              </a:tblGrid>
              <a:tr h="438487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2060"/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Monday</a:t>
                      </a:r>
                      <a:endParaRPr lang="zh-TW" altLang="en-US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Tuesday</a:t>
                      </a:r>
                      <a:endParaRPr lang="zh-TW" altLang="en-US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Wednesday</a:t>
                      </a:r>
                      <a:endParaRPr lang="zh-TW" altLang="en-US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Thursday</a:t>
                      </a:r>
                      <a:endParaRPr lang="zh-TW" altLang="en-US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Friday</a:t>
                      </a:r>
                      <a:endParaRPr lang="zh-TW" altLang="en-US" sz="20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35475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1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92461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3189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3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85337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4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82342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99629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5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zh-TW" alt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+mn-lt"/>
                        </a:rPr>
                        <a:t>∆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63655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6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zh-TW" alt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n-lt"/>
                        </a:rPr>
                        <a:t>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67108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7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zh-TW" alt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n-lt"/>
                        </a:rPr>
                        <a:t>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</a:rPr>
                        <a:t>X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77953"/>
                  </a:ext>
                </a:extLst>
              </a:tr>
              <a:tr h="438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8</a:t>
                      </a:r>
                      <a:endParaRPr lang="zh-TW" altLang="en-US" sz="2400" b="1" i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cs typeface="Ebrima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n-lt"/>
                        </a:rPr>
                        <a:t>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latin typeface="+mn-lt"/>
                        </a:rPr>
                        <a:t>X</a:t>
                      </a:r>
                      <a:endParaRPr lang="zh-TW" altLang="en-US" sz="2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7906"/>
                  </a:ext>
                </a:extLst>
              </a:tr>
            </a:tbl>
          </a:graphicData>
        </a:graphic>
      </p:graphicFrame>
      <p:sp>
        <p:nvSpPr>
          <p:cNvPr id="58" name="文字方塊 57">
            <a:extLst>
              <a:ext uri="{FF2B5EF4-FFF2-40B4-BE49-F238E27FC236}">
                <a16:creationId xmlns:a16="http://schemas.microsoft.com/office/drawing/2014/main" id="{220F157B-6B11-4A19-B170-D11F48525EEE}"/>
              </a:ext>
            </a:extLst>
          </p:cNvPr>
          <p:cNvSpPr txBox="1"/>
          <p:nvPr/>
        </p:nvSpPr>
        <p:spPr>
          <a:xfrm>
            <a:off x="1157235" y="695799"/>
            <a:ext cx="1705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ea typeface="微軟正黑體" panose="020B0604030504040204" pitchFamily="34" charset="-120"/>
                <a:cs typeface="Ebrima" panose="02000000000000000000" pitchFamily="2" charset="0"/>
              </a:rPr>
              <a:t>FB :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Ebrima" panose="02000000000000000000" pitchFamily="2" charset="0"/>
              </a:rPr>
              <a:t>蔡婉麗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  <a:cs typeface="Ebrima" panose="02000000000000000000" pitchFamily="2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150" y="527549"/>
            <a:ext cx="810331" cy="8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2148070" cy="921005"/>
            <a:chOff x="129518" y="89573"/>
            <a:chExt cx="2148070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117019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" altLang="zh-TW" sz="4000" b="1" i="1" dirty="0"/>
                <a:t>P</a:t>
              </a:r>
              <a:r>
                <a:rPr lang="es" altLang="zh-TW" sz="4000" b="1" i="1" dirty="0" smtClean="0"/>
                <a:t>ath</a:t>
              </a:r>
              <a:endParaRPr lang="zh-TW" altLang="en-US" sz="4000" b="1" i="1" dirty="0"/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投影片編號版面配置區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78673" y="2460171"/>
            <a:ext cx="8254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/data/course/2023_NCL_course/TA/</a:t>
            </a:r>
            <a:r>
              <a:rPr lang="en-US" altLang="zh-TW" sz="3200" dirty="0" smtClean="0">
                <a:solidFill>
                  <a:schemeClr val="accent1"/>
                </a:solidFill>
              </a:rPr>
              <a:t>0302_class2</a:t>
            </a:r>
            <a:endParaRPr lang="zh-TW" alt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496790" cy="921005"/>
            <a:chOff x="129518" y="89573"/>
            <a:chExt cx="4496790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51891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Basic plot types</a:t>
              </a:r>
              <a:endParaRPr lang="en-US" altLang="zh-TW" sz="4000" b="1" i="1" dirty="0"/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文字方塊 53"/>
          <p:cNvSpPr txBox="1"/>
          <p:nvPr/>
        </p:nvSpPr>
        <p:spPr>
          <a:xfrm>
            <a:off x="1267475" y="1021868"/>
            <a:ext cx="3007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400" dirty="0"/>
              <a:t> 2D contour map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2D vector map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Vertical profile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Time</a:t>
            </a:r>
            <a:r>
              <a:rPr lang="zh-TW" altLang="en-US" sz="2400" dirty="0"/>
              <a:t> </a:t>
            </a:r>
            <a:r>
              <a:rPr lang="en-US" altLang="zh-TW" sz="2400" dirty="0"/>
              <a:t>series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Panel (attach plots)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Scatter plots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267475" y="4125617"/>
            <a:ext cx="33858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400" dirty="0"/>
              <a:t> </a:t>
            </a:r>
            <a:r>
              <a:rPr lang="en-US" altLang="zh-TW" sz="2400" dirty="0" err="1"/>
              <a:t>wks</a:t>
            </a:r>
            <a:r>
              <a:rPr lang="en-US" altLang="zh-TW" sz="2400" dirty="0"/>
              <a:t> setting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res (resources)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named color &amp; table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</a:t>
            </a:r>
            <a:r>
              <a:rPr lang="en-US" altLang="zh-TW" sz="2400" dirty="0" err="1"/>
              <a:t>add_poly</a:t>
            </a:r>
            <a:r>
              <a:rPr lang="en-US" altLang="zh-TW" sz="2400" dirty="0"/>
              <a:t>… 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Overlay plots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Font adjustment</a:t>
            </a:r>
            <a:endParaRPr lang="zh-TW" altLang="en-US" sz="2400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57" y="88095"/>
            <a:ext cx="5636275" cy="1872271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56" y="2114077"/>
            <a:ext cx="3484313" cy="2206319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743" y="2114077"/>
            <a:ext cx="2344950" cy="236003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34" y="4443848"/>
            <a:ext cx="4570292" cy="2329843"/>
          </a:xfrm>
          <a:prstGeom prst="rect">
            <a:avLst/>
          </a:prstGeom>
        </p:spPr>
      </p:pic>
      <p:grpSp>
        <p:nvGrpSpPr>
          <p:cNvPr id="66" name="群組 65"/>
          <p:cNvGrpSpPr/>
          <p:nvPr/>
        </p:nvGrpSpPr>
        <p:grpSpPr>
          <a:xfrm>
            <a:off x="173331" y="3288025"/>
            <a:ext cx="4373359" cy="921005"/>
            <a:chOff x="129518" y="89573"/>
            <a:chExt cx="4373359" cy="921005"/>
          </a:xfrm>
        </p:grpSpPr>
        <p:sp>
          <p:nvSpPr>
            <p:cNvPr id="67" name="矩形 66"/>
            <p:cNvSpPr/>
            <p:nvPr/>
          </p:nvSpPr>
          <p:spPr>
            <a:xfrm>
              <a:off x="1107396" y="157869"/>
              <a:ext cx="33954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Basic plot skills</a:t>
              </a:r>
              <a:endParaRPr lang="en-US" altLang="zh-TW" sz="4000" b="1" i="1" dirty="0"/>
            </a:p>
          </p:txBody>
        </p:sp>
        <p:grpSp>
          <p:nvGrpSpPr>
            <p:cNvPr id="68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69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87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496790" cy="921005"/>
            <a:chOff x="129518" y="89573"/>
            <a:chExt cx="4496790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51891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Basic plot types</a:t>
              </a:r>
              <a:endParaRPr lang="en-US" altLang="zh-TW" sz="4000" b="1" i="1" dirty="0"/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文字方塊 53"/>
          <p:cNvSpPr txBox="1"/>
          <p:nvPr/>
        </p:nvSpPr>
        <p:spPr>
          <a:xfrm>
            <a:off x="1267475" y="1021868"/>
            <a:ext cx="3007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400" dirty="0"/>
              <a:t> 2D contour map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2D vector map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Vertical profile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Time</a:t>
            </a:r>
            <a:r>
              <a:rPr lang="zh-TW" altLang="en-US" sz="2400" dirty="0"/>
              <a:t> </a:t>
            </a:r>
            <a:r>
              <a:rPr lang="en-US" altLang="zh-TW" sz="2400" dirty="0"/>
              <a:t>series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Panel (attach plots)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Scatter plots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1267475" y="4125617"/>
            <a:ext cx="33858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400" dirty="0"/>
              <a:t> </a:t>
            </a:r>
            <a:r>
              <a:rPr lang="en-US" altLang="zh-TW" sz="2400" dirty="0" err="1"/>
              <a:t>wks</a:t>
            </a:r>
            <a:r>
              <a:rPr lang="en-US" altLang="zh-TW" sz="2400" dirty="0"/>
              <a:t> setting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res (resources)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named color &amp; table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</a:t>
            </a:r>
            <a:r>
              <a:rPr lang="en-US" altLang="zh-TW" sz="2400" dirty="0" err="1"/>
              <a:t>add_poly</a:t>
            </a:r>
            <a:r>
              <a:rPr lang="en-US" altLang="zh-TW" sz="2400" dirty="0"/>
              <a:t>… 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Overlay plots</a:t>
            </a:r>
          </a:p>
          <a:p>
            <a:pPr marL="342900" indent="-342900">
              <a:buAutoNum type="arabicParenBoth"/>
            </a:pPr>
            <a:r>
              <a:rPr lang="en-US" altLang="zh-TW" sz="2400" dirty="0"/>
              <a:t> Font adjustment</a:t>
            </a:r>
            <a:endParaRPr lang="zh-TW" altLang="en-US" sz="24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173331" y="3288025"/>
            <a:ext cx="4373359" cy="921005"/>
            <a:chOff x="129518" y="89573"/>
            <a:chExt cx="4373359" cy="921005"/>
          </a:xfrm>
        </p:grpSpPr>
        <p:sp>
          <p:nvSpPr>
            <p:cNvPr id="67" name="矩形 66"/>
            <p:cNvSpPr/>
            <p:nvPr/>
          </p:nvSpPr>
          <p:spPr>
            <a:xfrm>
              <a:off x="1107396" y="157869"/>
              <a:ext cx="33954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Basic plot skills</a:t>
              </a:r>
              <a:endParaRPr lang="en-US" altLang="zh-TW" sz="4000" b="1" i="1" dirty="0"/>
            </a:p>
          </p:txBody>
        </p:sp>
        <p:grpSp>
          <p:nvGrpSpPr>
            <p:cNvPr id="68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69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87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9" b="28317"/>
          <a:stretch/>
        </p:blipFill>
        <p:spPr>
          <a:xfrm>
            <a:off x="5421255" y="4402350"/>
            <a:ext cx="5647660" cy="2236697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86" y="267240"/>
            <a:ext cx="6203398" cy="40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7822893" cy="921005"/>
            <a:chOff x="129518" y="89573"/>
            <a:chExt cx="7822893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68450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Basic plot skills</a:t>
              </a:r>
              <a:r>
                <a:rPr lang="zh-TW" altLang="en-US" sz="4000" b="1" i="1" dirty="0" smtClean="0"/>
                <a:t> </a:t>
              </a:r>
              <a:r>
                <a:rPr lang="en-US" altLang="zh-TW" sz="4000" b="1" i="1" dirty="0" smtClean="0"/>
                <a:t>-</a:t>
              </a:r>
              <a:r>
                <a:rPr lang="zh-TW" altLang="en-US" sz="4000" b="1" i="1" dirty="0" smtClean="0"/>
                <a:t> </a:t>
              </a:r>
              <a:r>
                <a:rPr lang="en-US" altLang="zh-TW" sz="4000" dirty="0" smtClean="0"/>
                <a:t>res (resources)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6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153621" y="1216145"/>
            <a:ext cx="10244784" cy="1200330"/>
            <a:chOff x="779254" y="2101723"/>
            <a:chExt cx="10244784" cy="1200330"/>
          </a:xfrm>
        </p:grpSpPr>
        <p:sp>
          <p:nvSpPr>
            <p:cNvPr id="3" name="文字方塊 2"/>
            <p:cNvSpPr txBox="1"/>
            <p:nvPr/>
          </p:nvSpPr>
          <p:spPr>
            <a:xfrm>
              <a:off x="779254" y="2471057"/>
              <a:ext cx="80489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res@ + resources + Substring1 + Substring2 + … +               + =   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997710" y="2101724"/>
              <a:ext cx="9124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1"/>
                  </a:solidFill>
                </a:rPr>
                <a:t>F</a:t>
              </a:r>
            </a:p>
            <a:p>
              <a:r>
                <a:rPr lang="en-US" altLang="zh-TW" sz="2400" dirty="0" smtClean="0">
                  <a:solidFill>
                    <a:schemeClr val="accent6"/>
                  </a:solidFill>
                </a:rPr>
                <a:t>On</a:t>
              </a:r>
            </a:p>
            <a:p>
              <a:r>
                <a:rPr lang="en-US" altLang="zh-TW" sz="2400" dirty="0" smtClean="0">
                  <a:solidFill>
                    <a:srgbClr val="FFC000"/>
                  </a:solidFill>
                </a:rPr>
                <a:t>String</a:t>
              </a:r>
              <a:endParaRPr lang="zh-TW" altLang="en-US" sz="2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8424737" y="2101723"/>
              <a:ext cx="259930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1"/>
                  </a:solidFill>
                </a:rPr>
                <a:t>(Float)</a:t>
              </a:r>
            </a:p>
            <a:p>
              <a:r>
                <a:rPr lang="en-US" altLang="zh-TW" sz="2400" dirty="0" smtClean="0">
                  <a:solidFill>
                    <a:schemeClr val="accent6"/>
                  </a:solidFill>
                </a:rPr>
                <a:t>True/False  (logical)</a:t>
              </a:r>
            </a:p>
            <a:p>
              <a:r>
                <a:rPr lang="en-US" altLang="zh-TW" sz="2400" dirty="0" smtClean="0">
                  <a:solidFill>
                    <a:srgbClr val="FFC000"/>
                  </a:solidFill>
                </a:rPr>
                <a:t>“(String)”</a:t>
              </a:r>
              <a:endParaRPr lang="zh-TW" altLang="en-US" sz="2400" dirty="0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151" name="Group 160">
            <a:extLst>
              <a:ext uri="{FF2B5EF4-FFF2-40B4-BE49-F238E27FC236}">
                <a16:creationId xmlns:a16="http://schemas.microsoft.com/office/drawing/2014/main" id="{30B0ECE3-3EB4-3A49-B4FF-CC8B6E8B4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667637"/>
              </p:ext>
            </p:extLst>
          </p:nvPr>
        </p:nvGraphicFramePr>
        <p:xfrm>
          <a:off x="686616" y="2609246"/>
          <a:ext cx="8061556" cy="3821612"/>
        </p:xfrm>
        <a:graphic>
          <a:graphicData uri="http://schemas.openxmlformats.org/drawingml/2006/table">
            <a:tbl>
              <a:tblPr/>
              <a:tblGrid>
                <a:gridCol w="293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2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006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am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annotation manager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cn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contour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coordinate arrays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1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gs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graphical style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label bar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lg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legend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06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maps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plot manager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pr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primitive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1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sf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scalar field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streamlines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ti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title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22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tm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tickmark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text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transform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1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zh-TW" alt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vector field</a:t>
                      </a:r>
                      <a:endParaRPr kumimoji="0" lang="en-US" altLang="zh-TW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vc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vector plot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vp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view port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15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wk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workstation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ws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workspace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defRPr sz="29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StarBats" charset="0"/>
                        <a:defRPr sz="25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75000"/>
                        <a:buFont typeface="Wingdings" panose="05000000000000000000" pitchFamily="2" charset="2"/>
                        <a:defRPr sz="2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Bats" charset="0"/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0"/>
                        </a:spcBef>
                        <a:spcAft>
                          <a:spcPct val="20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xy</a:t>
                      </a:r>
                      <a:r>
                        <a:rPr kumimoji="0" lang="zh-TW" alt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kumimoji="0" lang="en-US" altLang="zh-TW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xy</a:t>
                      </a:r>
                      <a:r>
                        <a:rPr kumimoji="0" lang="en-US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plot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2" name="直線箭頭接點 23">
            <a:extLst>
              <a:ext uri="{FF2B5EF4-FFF2-40B4-BE49-F238E27FC236}">
                <a16:creationId xmlns:a16="http://schemas.microsoft.com/office/drawing/2014/main" id="{D00A2F14-93A5-E04D-839C-DA49904D0B8A}"/>
              </a:ext>
            </a:extLst>
          </p:cNvPr>
          <p:cNvCxnSpPr>
            <a:cxnSpLocks/>
          </p:cNvCxnSpPr>
          <p:nvPr/>
        </p:nvCxnSpPr>
        <p:spPr>
          <a:xfrm flipV="1">
            <a:off x="2133600" y="2047144"/>
            <a:ext cx="391886" cy="442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圖片 152">
            <a:extLst>
              <a:ext uri="{FF2B5EF4-FFF2-40B4-BE49-F238E27FC236}">
                <a16:creationId xmlns:a16="http://schemas.microsoft.com/office/drawing/2014/main" id="{6C71678C-666C-2F49-A17D-34329AA92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" t="17446" r="50375" b="57559"/>
          <a:stretch/>
        </p:blipFill>
        <p:spPr>
          <a:xfrm>
            <a:off x="7968819" y="3528006"/>
            <a:ext cx="4234544" cy="8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7</a:t>
            </a:fld>
            <a:endParaRPr lang="zh-TW" altLang="en-US" dirty="0"/>
          </a:p>
        </p:txBody>
      </p:sp>
      <p:grpSp>
        <p:nvGrpSpPr>
          <p:cNvPr id="54" name="Group 256"/>
          <p:cNvGrpSpPr>
            <a:grpSpLocks noChangeAspect="1"/>
          </p:cNvGrpSpPr>
          <p:nvPr/>
        </p:nvGrpSpPr>
        <p:grpSpPr bwMode="auto">
          <a:xfrm>
            <a:off x="2952779" y="13853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55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93" name="直接连接符 300"/>
          <p:cNvCxnSpPr/>
          <p:nvPr/>
        </p:nvCxnSpPr>
        <p:spPr>
          <a:xfrm>
            <a:off x="2903040" y="3606907"/>
            <a:ext cx="6733678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814506" y="2466623"/>
            <a:ext cx="33241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altLang="zh-TW" sz="5400" b="1" i="1" dirty="0" smtClean="0"/>
              <a:t>Practice 01</a:t>
            </a:r>
            <a:endParaRPr lang="zh-TW" altLang="en-US" sz="5400" b="1" i="1" dirty="0"/>
          </a:p>
        </p:txBody>
      </p:sp>
      <p:sp>
        <p:nvSpPr>
          <p:cNvPr id="96" name="副標題 2">
            <a:extLst>
              <a:ext uri="{FF2B5EF4-FFF2-40B4-BE49-F238E27FC236}">
                <a16:creationId xmlns:a16="http://schemas.microsoft.com/office/drawing/2014/main" id="{D25CDDF6-DF00-F841-A123-4A2A6BD2B316}"/>
              </a:ext>
            </a:extLst>
          </p:cNvPr>
          <p:cNvSpPr txBox="1">
            <a:spLocks/>
          </p:cNvSpPr>
          <p:nvPr/>
        </p:nvSpPr>
        <p:spPr>
          <a:xfrm>
            <a:off x="5719057" y="3731240"/>
            <a:ext cx="1515077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A50"/>
              </a:buClr>
              <a:buSzPts val="1400"/>
              <a:buFont typeface="Nunito"/>
              <a:buNone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Nunito"/>
              </a:rPr>
              <a:t>vector</a:t>
            </a:r>
            <a:endParaRPr kumimoji="0" lang="zh-TW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Nunito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F407043-BFF8-C84A-9746-0AB376DF94CF}"/>
              </a:ext>
            </a:extLst>
          </p:cNvPr>
          <p:cNvSpPr txBox="1"/>
          <p:nvPr/>
        </p:nvSpPr>
        <p:spPr>
          <a:xfrm>
            <a:off x="3814648" y="4289131"/>
            <a:ext cx="532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en-US" altLang="zh-TW" sz="2400" kern="0" dirty="0">
                <a:cs typeface="Arial"/>
                <a:sym typeface="Arial"/>
              </a:rPr>
              <a:t>ERA-Interim wind and temperature fields</a:t>
            </a:r>
            <a:endParaRPr kumimoji="1" lang="zh-TW" altLang="en-US" sz="2400" kern="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5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64227" cy="921005"/>
            <a:chOff x="129518" y="89573"/>
            <a:chExt cx="4264227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2863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2D vector map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6E341B3-6AA0-6347-A55F-821E0A98A7BA}"/>
              </a:ext>
            </a:extLst>
          </p:cNvPr>
          <p:cNvSpPr txBox="1"/>
          <p:nvPr/>
        </p:nvSpPr>
        <p:spPr>
          <a:xfrm>
            <a:off x="7533686" y="2326483"/>
            <a:ext cx="3460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</a:rPr>
              <a:t>be careful with the types!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09F6957-1CA3-E44A-BE99-0C60E1061571}"/>
              </a:ext>
            </a:extLst>
          </p:cNvPr>
          <p:cNvSpPr txBox="1"/>
          <p:nvPr/>
        </p:nvSpPr>
        <p:spPr>
          <a:xfrm>
            <a:off x="1185334" y="1184622"/>
            <a:ext cx="7815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cs typeface="Times New Roman" panose="02020603050405020304" pitchFamily="18" charset="0"/>
              </a:rPr>
              <a:t>vi </a:t>
            </a:r>
            <a:r>
              <a:rPr kumimoji="1" lang="en-US" altLang="zh-TW" sz="2400" dirty="0" smtClean="0">
                <a:cs typeface="Times New Roman" panose="02020603050405020304" pitchFamily="18" charset="0"/>
              </a:rPr>
              <a:t>02-1_graphic_vector.ncl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path:  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/data/course/ERA-Interim/Monthly/0.5x0.5/Global/</a:t>
            </a:r>
          </a:p>
          <a:p>
            <a:r>
              <a:rPr kumimoji="1" lang="en-US" altLang="zh-TW" sz="2400" dirty="0" smtClean="0">
                <a:cs typeface="Times New Roman" panose="02020603050405020304" pitchFamily="18" charset="0"/>
              </a:rPr>
              <a:t>variable:  zonal wind(U), meridional wind(V), temperature(T)</a:t>
            </a:r>
            <a:endParaRPr lang="en" altLang="zh-TW" sz="2400" dirty="0" smtClean="0"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149C2B5-9488-4F4A-8BBA-2C4443C590B0}"/>
              </a:ext>
            </a:extLst>
          </p:cNvPr>
          <p:cNvSpPr txBox="1"/>
          <p:nvPr/>
        </p:nvSpPr>
        <p:spPr>
          <a:xfrm>
            <a:off x="1215631" y="2979255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1B634ED-23CC-8C44-B98E-B33306B48FBB}"/>
              </a:ext>
            </a:extLst>
          </p:cNvPr>
          <p:cNvSpPr txBox="1"/>
          <p:nvPr/>
        </p:nvSpPr>
        <p:spPr>
          <a:xfrm>
            <a:off x="1582966" y="4014792"/>
            <a:ext cx="276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70C0"/>
                </a:solidFill>
              </a:rPr>
              <a:t>addfile</a:t>
            </a:r>
            <a:r>
              <a:rPr lang="en" altLang="zh-TW" sz="2400" b="1" dirty="0">
                <a:solidFill>
                  <a:schemeClr val="tx1"/>
                </a:solidFill>
              </a:rPr>
              <a:t>(path,status) 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95F5831-DA60-AB47-B076-37F6B5AA121B}"/>
              </a:ext>
            </a:extLst>
          </p:cNvPr>
          <p:cNvGrpSpPr/>
          <p:nvPr/>
        </p:nvGrpSpPr>
        <p:grpSpPr>
          <a:xfrm>
            <a:off x="3425039" y="5076595"/>
            <a:ext cx="1733760" cy="1029703"/>
            <a:chOff x="1959009" y="3542862"/>
            <a:chExt cx="1733760" cy="853829"/>
          </a:xfrm>
        </p:grpSpPr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A02096AB-32AF-F743-99D6-B2437A0EACF8}"/>
                </a:ext>
              </a:extLst>
            </p:cNvPr>
            <p:cNvSpPr txBox="1"/>
            <p:nvPr/>
          </p:nvSpPr>
          <p:spPr>
            <a:xfrm>
              <a:off x="2064362" y="3578031"/>
              <a:ext cx="1375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TW" sz="2400" b="1" dirty="0">
                  <a:solidFill>
                    <a:schemeClr val="tx1"/>
                  </a:solidFill>
                </a:rPr>
                <a:t>“r”: read 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70401B1-D399-304E-9547-64B4F21AA930}"/>
                </a:ext>
              </a:extLst>
            </p:cNvPr>
            <p:cNvSpPr txBox="1"/>
            <p:nvPr/>
          </p:nvSpPr>
          <p:spPr>
            <a:xfrm>
              <a:off x="2031943" y="3935026"/>
              <a:ext cx="1590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TW" sz="2400" b="1" dirty="0">
                  <a:solidFill>
                    <a:schemeClr val="tx1"/>
                  </a:solidFill>
                </a:rPr>
                <a:t>“c”: create 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7844A8E-F20B-8048-848D-F72B015EC1DA}"/>
                </a:ext>
              </a:extLst>
            </p:cNvPr>
            <p:cNvSpPr/>
            <p:nvPr/>
          </p:nvSpPr>
          <p:spPr>
            <a:xfrm>
              <a:off x="1959009" y="3542862"/>
              <a:ext cx="1733760" cy="79227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</p:grpSp>
      <p:cxnSp>
        <p:nvCxnSpPr>
          <p:cNvPr id="64" name="直線箭頭接點 9">
            <a:extLst>
              <a:ext uri="{FF2B5EF4-FFF2-40B4-BE49-F238E27FC236}">
                <a16:creationId xmlns:a16="http://schemas.microsoft.com/office/drawing/2014/main" id="{6ACF8FC0-7D7D-4C4E-B2FB-4F08EEB00BD7}"/>
              </a:ext>
            </a:extLst>
          </p:cNvPr>
          <p:cNvCxnSpPr>
            <a:cxnSpLocks/>
          </p:cNvCxnSpPr>
          <p:nvPr/>
        </p:nvCxnSpPr>
        <p:spPr>
          <a:xfrm flipH="1" flipV="1">
            <a:off x="3725569" y="4476457"/>
            <a:ext cx="133366" cy="514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FE0BCFB-C5C9-F046-8DE9-D437A2F91B44}"/>
              </a:ext>
            </a:extLst>
          </p:cNvPr>
          <p:cNvSpPr txBox="1"/>
          <p:nvPr/>
        </p:nvSpPr>
        <p:spPr>
          <a:xfrm>
            <a:off x="1215631" y="3483627"/>
            <a:ext cx="186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open data 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6C188E3-E66F-094B-AB61-6E7A9280823B}"/>
              </a:ext>
            </a:extLst>
          </p:cNvPr>
          <p:cNvSpPr txBox="1"/>
          <p:nvPr/>
        </p:nvSpPr>
        <p:spPr>
          <a:xfrm>
            <a:off x="6015946" y="4014793"/>
            <a:ext cx="350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 err="1">
                <a:solidFill>
                  <a:srgbClr val="0070C0"/>
                </a:solidFill>
              </a:rPr>
              <a:t>cd_calendar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" altLang="zh-TW" sz="2400" b="1" dirty="0" err="1">
                <a:solidFill>
                  <a:schemeClr val="tx1"/>
                </a:solidFill>
              </a:rPr>
              <a:t>time,option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D8CA732-AFF3-A544-8036-D1F084A06A53}"/>
              </a:ext>
            </a:extLst>
          </p:cNvPr>
          <p:cNvSpPr txBox="1"/>
          <p:nvPr/>
        </p:nvSpPr>
        <p:spPr>
          <a:xfrm>
            <a:off x="5647400" y="3553128"/>
            <a:ext cx="616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converts the time to UT-referenced data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386548" y="4648789"/>
            <a:ext cx="266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option = -1 → YYYYMM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76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5" grpId="0"/>
      <p:bldP spid="66" grpId="0"/>
      <p:bldP spid="6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146289" y="247195"/>
            <a:ext cx="4264227" cy="921005"/>
            <a:chOff x="129518" y="89573"/>
            <a:chExt cx="4264227" cy="921005"/>
          </a:xfrm>
        </p:grpSpPr>
        <p:sp>
          <p:nvSpPr>
            <p:cNvPr id="4" name="矩形 3"/>
            <p:cNvSpPr/>
            <p:nvPr/>
          </p:nvSpPr>
          <p:spPr>
            <a:xfrm>
              <a:off x="1107396" y="157869"/>
              <a:ext cx="32863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b="1" i="1" dirty="0" smtClean="0"/>
                <a:t>2D vector map</a:t>
              </a:r>
            </a:p>
          </p:txBody>
        </p:sp>
        <p:grpSp>
          <p:nvGrpSpPr>
            <p:cNvPr id="29" name="组合 51"/>
            <p:cNvGrpSpPr/>
            <p:nvPr/>
          </p:nvGrpSpPr>
          <p:grpSpPr>
            <a:xfrm rot="1192981">
              <a:off x="129518" y="89573"/>
              <a:ext cx="909196" cy="921005"/>
              <a:chOff x="2118580" y="4342651"/>
              <a:chExt cx="672245" cy="680977"/>
            </a:xfrm>
          </p:grpSpPr>
          <p:grpSp>
            <p:nvGrpSpPr>
              <p:cNvPr id="30" name="组合 52"/>
              <p:cNvGrpSpPr/>
              <p:nvPr/>
            </p:nvGrpSpPr>
            <p:grpSpPr>
              <a:xfrm>
                <a:off x="2124539" y="4342651"/>
                <a:ext cx="641611" cy="680977"/>
                <a:chOff x="2124539" y="4342651"/>
                <a:chExt cx="641611" cy="680977"/>
              </a:xfrm>
            </p:grpSpPr>
            <p:sp>
              <p:nvSpPr>
                <p:cNvPr id="48" name="任意多边形 70"/>
                <p:cNvSpPr/>
                <p:nvPr/>
              </p:nvSpPr>
              <p:spPr>
                <a:xfrm>
                  <a:off x="2124539" y="4342651"/>
                  <a:ext cx="641611" cy="680977"/>
                </a:xfrm>
                <a:custGeom>
                  <a:avLst/>
                  <a:gdLst>
                    <a:gd name="connsiteX0" fmla="*/ 63 w 140138"/>
                    <a:gd name="connsiteY0" fmla="*/ 65738 h 154344"/>
                    <a:gd name="connsiteX1" fmla="*/ 62928 w 140138"/>
                    <a:gd name="connsiteY1" fmla="*/ 16 h 154344"/>
                    <a:gd name="connsiteX2" fmla="*/ 140080 w 140138"/>
                    <a:gd name="connsiteY2" fmla="*/ 71453 h 154344"/>
                    <a:gd name="connsiteX3" fmla="*/ 74358 w 140138"/>
                    <a:gd name="connsiteY3" fmla="*/ 154321 h 154344"/>
                    <a:gd name="connsiteX4" fmla="*/ 63 w 140138"/>
                    <a:gd name="connsiteY4" fmla="*/ 65738 h 154344"/>
                    <a:gd name="connsiteX0-1" fmla="*/ 63 w 140227"/>
                    <a:gd name="connsiteY0-2" fmla="*/ 65738 h 154534"/>
                    <a:gd name="connsiteX1-3" fmla="*/ 62928 w 140227"/>
                    <a:gd name="connsiteY1-4" fmla="*/ 16 h 154534"/>
                    <a:gd name="connsiteX2-5" fmla="*/ 140080 w 140227"/>
                    <a:gd name="connsiteY2-6" fmla="*/ 71453 h 154534"/>
                    <a:gd name="connsiteX3-7" fmla="*/ 74358 w 140227"/>
                    <a:gd name="connsiteY3-8" fmla="*/ 154321 h 154534"/>
                    <a:gd name="connsiteX4-9" fmla="*/ 63 w 140227"/>
                    <a:gd name="connsiteY4-10" fmla="*/ 65738 h 154534"/>
                    <a:gd name="connsiteX0-11" fmla="*/ 63 w 140227"/>
                    <a:gd name="connsiteY0-12" fmla="*/ 65738 h 154534"/>
                    <a:gd name="connsiteX1-13" fmla="*/ 62928 w 140227"/>
                    <a:gd name="connsiteY1-14" fmla="*/ 16 h 154534"/>
                    <a:gd name="connsiteX2-15" fmla="*/ 140080 w 140227"/>
                    <a:gd name="connsiteY2-16" fmla="*/ 71453 h 154534"/>
                    <a:gd name="connsiteX3-17" fmla="*/ 74358 w 140227"/>
                    <a:gd name="connsiteY3-18" fmla="*/ 154321 h 154534"/>
                    <a:gd name="connsiteX4-19" fmla="*/ 63 w 140227"/>
                    <a:gd name="connsiteY4-20" fmla="*/ 65738 h 154534"/>
                    <a:gd name="connsiteX0-21" fmla="*/ 178 w 140342"/>
                    <a:gd name="connsiteY0-22" fmla="*/ 65738 h 154534"/>
                    <a:gd name="connsiteX1-23" fmla="*/ 63043 w 140342"/>
                    <a:gd name="connsiteY1-24" fmla="*/ 16 h 154534"/>
                    <a:gd name="connsiteX2-25" fmla="*/ 140195 w 140342"/>
                    <a:gd name="connsiteY2-26" fmla="*/ 71453 h 154534"/>
                    <a:gd name="connsiteX3-27" fmla="*/ 74473 w 140342"/>
                    <a:gd name="connsiteY3-28" fmla="*/ 154321 h 154534"/>
                    <a:gd name="connsiteX4-29" fmla="*/ 178 w 140342"/>
                    <a:gd name="connsiteY4-30" fmla="*/ 65738 h 154534"/>
                    <a:gd name="connsiteX0-31" fmla="*/ 178 w 140342"/>
                    <a:gd name="connsiteY0-32" fmla="*/ 65740 h 154536"/>
                    <a:gd name="connsiteX1-33" fmla="*/ 63043 w 140342"/>
                    <a:gd name="connsiteY1-34" fmla="*/ 18 h 154536"/>
                    <a:gd name="connsiteX2-35" fmla="*/ 140195 w 140342"/>
                    <a:gd name="connsiteY2-36" fmla="*/ 71455 h 154536"/>
                    <a:gd name="connsiteX3-37" fmla="*/ 74473 w 140342"/>
                    <a:gd name="connsiteY3-38" fmla="*/ 154323 h 154536"/>
                    <a:gd name="connsiteX4-39" fmla="*/ 178 w 140342"/>
                    <a:gd name="connsiteY4-40" fmla="*/ 65740 h 154536"/>
                    <a:gd name="connsiteX0-41" fmla="*/ 9 w 140173"/>
                    <a:gd name="connsiteY0-42" fmla="*/ 71451 h 160247"/>
                    <a:gd name="connsiteX1-43" fmla="*/ 71446 w 140173"/>
                    <a:gd name="connsiteY1-44" fmla="*/ 14 h 160247"/>
                    <a:gd name="connsiteX2-45" fmla="*/ 140026 w 140173"/>
                    <a:gd name="connsiteY2-46" fmla="*/ 77166 h 160247"/>
                    <a:gd name="connsiteX3-47" fmla="*/ 74304 w 140173"/>
                    <a:gd name="connsiteY3-48" fmla="*/ 160034 h 160247"/>
                    <a:gd name="connsiteX4-49" fmla="*/ 9 w 140173"/>
                    <a:gd name="connsiteY4-50" fmla="*/ 71451 h 160247"/>
                    <a:gd name="connsiteX0-51" fmla="*/ 9 w 140173"/>
                    <a:gd name="connsiteY0-52" fmla="*/ 71451 h 148862"/>
                    <a:gd name="connsiteX1-53" fmla="*/ 71446 w 140173"/>
                    <a:gd name="connsiteY1-54" fmla="*/ 14 h 148862"/>
                    <a:gd name="connsiteX2-55" fmla="*/ 140026 w 140173"/>
                    <a:gd name="connsiteY2-56" fmla="*/ 77166 h 148862"/>
                    <a:gd name="connsiteX3-57" fmla="*/ 74304 w 140173"/>
                    <a:gd name="connsiteY3-58" fmla="*/ 148604 h 148862"/>
                    <a:gd name="connsiteX4-59" fmla="*/ 9 w 140173"/>
                    <a:gd name="connsiteY4-60" fmla="*/ 71451 h 148862"/>
                    <a:gd name="connsiteX0-61" fmla="*/ 9 w 141024"/>
                    <a:gd name="connsiteY0-62" fmla="*/ 71451 h 148862"/>
                    <a:gd name="connsiteX1-63" fmla="*/ 71446 w 141024"/>
                    <a:gd name="connsiteY1-64" fmla="*/ 14 h 148862"/>
                    <a:gd name="connsiteX2-65" fmla="*/ 140026 w 141024"/>
                    <a:gd name="connsiteY2-66" fmla="*/ 77166 h 148862"/>
                    <a:gd name="connsiteX3-67" fmla="*/ 74304 w 141024"/>
                    <a:gd name="connsiteY3-68" fmla="*/ 148604 h 148862"/>
                    <a:gd name="connsiteX4-69" fmla="*/ 9 w 141024"/>
                    <a:gd name="connsiteY4-70" fmla="*/ 71451 h 148862"/>
                    <a:gd name="connsiteX0-71" fmla="*/ 9 w 140173"/>
                    <a:gd name="connsiteY0-72" fmla="*/ 71451 h 148862"/>
                    <a:gd name="connsiteX1-73" fmla="*/ 71446 w 140173"/>
                    <a:gd name="connsiteY1-74" fmla="*/ 14 h 148862"/>
                    <a:gd name="connsiteX2-75" fmla="*/ 140026 w 140173"/>
                    <a:gd name="connsiteY2-76" fmla="*/ 77166 h 148862"/>
                    <a:gd name="connsiteX3-77" fmla="*/ 74304 w 140173"/>
                    <a:gd name="connsiteY3-78" fmla="*/ 148604 h 148862"/>
                    <a:gd name="connsiteX4-79" fmla="*/ 9 w 140173"/>
                    <a:gd name="connsiteY4-80" fmla="*/ 71451 h 148862"/>
                    <a:gd name="connsiteX0-81" fmla="*/ 9 w 140257"/>
                    <a:gd name="connsiteY0-82" fmla="*/ 71451 h 148862"/>
                    <a:gd name="connsiteX1-83" fmla="*/ 71446 w 140257"/>
                    <a:gd name="connsiteY1-84" fmla="*/ 14 h 148862"/>
                    <a:gd name="connsiteX2-85" fmla="*/ 140026 w 140257"/>
                    <a:gd name="connsiteY2-86" fmla="*/ 77166 h 148862"/>
                    <a:gd name="connsiteX3-87" fmla="*/ 74304 w 140257"/>
                    <a:gd name="connsiteY3-88" fmla="*/ 148604 h 148862"/>
                    <a:gd name="connsiteX4-89" fmla="*/ 9 w 140257"/>
                    <a:gd name="connsiteY4-90" fmla="*/ 71451 h 14886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40257" h="148862">
                      <a:moveTo>
                        <a:pt x="9" y="71451"/>
                      </a:moveTo>
                      <a:cubicBezTo>
                        <a:pt x="-467" y="46686"/>
                        <a:pt x="19535" y="-938"/>
                        <a:pt x="71446" y="14"/>
                      </a:cubicBezTo>
                      <a:cubicBezTo>
                        <a:pt x="123357" y="966"/>
                        <a:pt x="142638" y="44242"/>
                        <a:pt x="140026" y="77166"/>
                      </a:cubicBezTo>
                      <a:cubicBezTo>
                        <a:pt x="141931" y="102883"/>
                        <a:pt x="125739" y="152890"/>
                        <a:pt x="74304" y="148604"/>
                      </a:cubicBezTo>
                      <a:cubicBezTo>
                        <a:pt x="22869" y="144318"/>
                        <a:pt x="485" y="96216"/>
                        <a:pt x="9" y="71451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71"/>
                <p:cNvSpPr/>
                <p:nvPr/>
              </p:nvSpPr>
              <p:spPr>
                <a:xfrm>
                  <a:off x="2176934" y="4495047"/>
                  <a:ext cx="227805" cy="371040"/>
                </a:xfrm>
                <a:custGeom>
                  <a:avLst/>
                  <a:gdLst>
                    <a:gd name="connsiteX0" fmla="*/ 131483 w 768692"/>
                    <a:gd name="connsiteY0" fmla="*/ 0 h 962212"/>
                    <a:gd name="connsiteX1" fmla="*/ 394448 w 768692"/>
                    <a:gd name="connsiteY1" fmla="*/ 197223 h 962212"/>
                    <a:gd name="connsiteX2" fmla="*/ 621553 w 768692"/>
                    <a:gd name="connsiteY2" fmla="*/ 137459 h 962212"/>
                    <a:gd name="connsiteX3" fmla="*/ 764989 w 768692"/>
                    <a:gd name="connsiteY3" fmla="*/ 472141 h 962212"/>
                    <a:gd name="connsiteX4" fmla="*/ 472142 w 768692"/>
                    <a:gd name="connsiteY4" fmla="*/ 531906 h 962212"/>
                    <a:gd name="connsiteX5" fmla="*/ 591671 w 768692"/>
                    <a:gd name="connsiteY5" fmla="*/ 770965 h 962212"/>
                    <a:gd name="connsiteX6" fmla="*/ 442259 w 768692"/>
                    <a:gd name="connsiteY6" fmla="*/ 806823 h 962212"/>
                    <a:gd name="connsiteX7" fmla="*/ 352612 w 768692"/>
                    <a:gd name="connsiteY7" fmla="*/ 693271 h 962212"/>
                    <a:gd name="connsiteX8" fmla="*/ 197224 w 768692"/>
                    <a:gd name="connsiteY8" fmla="*/ 878541 h 962212"/>
                    <a:gd name="connsiteX9" fmla="*/ 0 w 768692"/>
                    <a:gd name="connsiteY9" fmla="*/ 962212 h 962212"/>
                    <a:gd name="connsiteX0-1" fmla="*/ 61103 w 698312"/>
                    <a:gd name="connsiteY0-2" fmla="*/ 0 h 1082820"/>
                    <a:gd name="connsiteX1-3" fmla="*/ 324068 w 698312"/>
                    <a:gd name="connsiteY1-4" fmla="*/ 197223 h 1082820"/>
                    <a:gd name="connsiteX2-5" fmla="*/ 551173 w 698312"/>
                    <a:gd name="connsiteY2-6" fmla="*/ 137459 h 1082820"/>
                    <a:gd name="connsiteX3-7" fmla="*/ 694609 w 698312"/>
                    <a:gd name="connsiteY3-8" fmla="*/ 472141 h 1082820"/>
                    <a:gd name="connsiteX4-9" fmla="*/ 401762 w 698312"/>
                    <a:gd name="connsiteY4-10" fmla="*/ 531906 h 1082820"/>
                    <a:gd name="connsiteX5-11" fmla="*/ 521291 w 698312"/>
                    <a:gd name="connsiteY5-12" fmla="*/ 770965 h 1082820"/>
                    <a:gd name="connsiteX6-13" fmla="*/ 371879 w 698312"/>
                    <a:gd name="connsiteY6-14" fmla="*/ 806823 h 1082820"/>
                    <a:gd name="connsiteX7-15" fmla="*/ 282232 w 698312"/>
                    <a:gd name="connsiteY7-16" fmla="*/ 693271 h 1082820"/>
                    <a:gd name="connsiteX8-17" fmla="*/ 126844 w 698312"/>
                    <a:gd name="connsiteY8-18" fmla="*/ 878541 h 1082820"/>
                    <a:gd name="connsiteX9-19" fmla="*/ 0 w 698312"/>
                    <a:gd name="connsiteY9-20" fmla="*/ 1082820 h 1082820"/>
                    <a:gd name="connsiteX0-21" fmla="*/ 61103 w 698312"/>
                    <a:gd name="connsiteY0-22" fmla="*/ 0 h 1082820"/>
                    <a:gd name="connsiteX1-23" fmla="*/ 324068 w 698312"/>
                    <a:gd name="connsiteY1-24" fmla="*/ 197223 h 1082820"/>
                    <a:gd name="connsiteX2-25" fmla="*/ 551173 w 698312"/>
                    <a:gd name="connsiteY2-26" fmla="*/ 137459 h 1082820"/>
                    <a:gd name="connsiteX3-27" fmla="*/ 694609 w 698312"/>
                    <a:gd name="connsiteY3-28" fmla="*/ 472141 h 1082820"/>
                    <a:gd name="connsiteX4-29" fmla="*/ 401762 w 698312"/>
                    <a:gd name="connsiteY4-30" fmla="*/ 531906 h 1082820"/>
                    <a:gd name="connsiteX5-31" fmla="*/ 521291 w 698312"/>
                    <a:gd name="connsiteY5-32" fmla="*/ 770965 h 1082820"/>
                    <a:gd name="connsiteX6-33" fmla="*/ 371879 w 698312"/>
                    <a:gd name="connsiteY6-34" fmla="*/ 806823 h 1082820"/>
                    <a:gd name="connsiteX7-35" fmla="*/ 282232 w 698312"/>
                    <a:gd name="connsiteY7-36" fmla="*/ 693271 h 1082820"/>
                    <a:gd name="connsiteX8-37" fmla="*/ 176111 w 698312"/>
                    <a:gd name="connsiteY8-38" fmla="*/ 905342 h 1082820"/>
                    <a:gd name="connsiteX9-39" fmla="*/ 0 w 698312"/>
                    <a:gd name="connsiteY9-40" fmla="*/ 1082820 h 108282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698312" h="1082820">
                      <a:moveTo>
                        <a:pt x="61103" y="0"/>
                      </a:moveTo>
                      <a:cubicBezTo>
                        <a:pt x="151746" y="87156"/>
                        <a:pt x="242390" y="174313"/>
                        <a:pt x="324068" y="197223"/>
                      </a:cubicBezTo>
                      <a:cubicBezTo>
                        <a:pt x="405746" y="220133"/>
                        <a:pt x="489416" y="91639"/>
                        <a:pt x="551173" y="137459"/>
                      </a:cubicBezTo>
                      <a:cubicBezTo>
                        <a:pt x="612930" y="183279"/>
                        <a:pt x="719511" y="406400"/>
                        <a:pt x="694609" y="472141"/>
                      </a:cubicBezTo>
                      <a:cubicBezTo>
                        <a:pt x="669707" y="537882"/>
                        <a:pt x="430648" y="482102"/>
                        <a:pt x="401762" y="531906"/>
                      </a:cubicBezTo>
                      <a:cubicBezTo>
                        <a:pt x="372876" y="581710"/>
                        <a:pt x="526272" y="725146"/>
                        <a:pt x="521291" y="770965"/>
                      </a:cubicBezTo>
                      <a:cubicBezTo>
                        <a:pt x="516311" y="816785"/>
                        <a:pt x="411722" y="819772"/>
                        <a:pt x="371879" y="806823"/>
                      </a:cubicBezTo>
                      <a:cubicBezTo>
                        <a:pt x="332036" y="793874"/>
                        <a:pt x="314860" y="676851"/>
                        <a:pt x="282232" y="693271"/>
                      </a:cubicBezTo>
                      <a:cubicBezTo>
                        <a:pt x="249604" y="709691"/>
                        <a:pt x="223150" y="840417"/>
                        <a:pt x="176111" y="905342"/>
                      </a:cubicBezTo>
                      <a:cubicBezTo>
                        <a:pt x="129072" y="970267"/>
                        <a:pt x="69227" y="1063396"/>
                        <a:pt x="0" y="1082820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72"/>
                <p:cNvSpPr/>
                <p:nvPr/>
              </p:nvSpPr>
              <p:spPr>
                <a:xfrm>
                  <a:off x="2353279" y="4809159"/>
                  <a:ext cx="49757" cy="61548"/>
                </a:xfrm>
                <a:custGeom>
                  <a:avLst/>
                  <a:gdLst>
                    <a:gd name="connsiteX0" fmla="*/ 6763 w 126447"/>
                    <a:gd name="connsiteY0" fmla="*/ 18499 h 191822"/>
                    <a:gd name="connsiteX1" fmla="*/ 126292 w 126447"/>
                    <a:gd name="connsiteY1" fmla="*/ 24476 h 191822"/>
                    <a:gd name="connsiteX2" fmla="*/ 30669 w 126447"/>
                    <a:gd name="connsiteY2" fmla="*/ 191817 h 191822"/>
                    <a:gd name="connsiteX3" fmla="*/ 6763 w 126447"/>
                    <a:gd name="connsiteY3" fmla="*/ 18499 h 191822"/>
                    <a:gd name="connsiteX0-1" fmla="*/ 394 w 120595"/>
                    <a:gd name="connsiteY0-2" fmla="*/ 16500 h 159942"/>
                    <a:gd name="connsiteX1-3" fmla="*/ 119923 w 120595"/>
                    <a:gd name="connsiteY1-4" fmla="*/ 22477 h 159942"/>
                    <a:gd name="connsiteX2-5" fmla="*/ 84065 w 120595"/>
                    <a:gd name="connsiteY2-6" fmla="*/ 159936 h 159942"/>
                    <a:gd name="connsiteX3-7" fmla="*/ 394 w 120595"/>
                    <a:gd name="connsiteY3-8" fmla="*/ 16500 h 159942"/>
                    <a:gd name="connsiteX0-9" fmla="*/ 939 w 129518"/>
                    <a:gd name="connsiteY0-10" fmla="*/ 16500 h 160211"/>
                    <a:gd name="connsiteX1-11" fmla="*/ 120468 w 129518"/>
                    <a:gd name="connsiteY1-12" fmla="*/ 22477 h 160211"/>
                    <a:gd name="connsiteX2-13" fmla="*/ 84610 w 129518"/>
                    <a:gd name="connsiteY2-14" fmla="*/ 159936 h 160211"/>
                    <a:gd name="connsiteX3-15" fmla="*/ 939 w 129518"/>
                    <a:gd name="connsiteY3-16" fmla="*/ 16500 h 16021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129518" h="160211">
                      <a:moveTo>
                        <a:pt x="939" y="16500"/>
                      </a:moveTo>
                      <a:cubicBezTo>
                        <a:pt x="6915" y="-6410"/>
                        <a:pt x="116484" y="-6409"/>
                        <a:pt x="120468" y="22477"/>
                      </a:cubicBezTo>
                      <a:cubicBezTo>
                        <a:pt x="124452" y="51363"/>
                        <a:pt x="152344" y="152964"/>
                        <a:pt x="84610" y="159936"/>
                      </a:cubicBezTo>
                      <a:cubicBezTo>
                        <a:pt x="16876" y="166908"/>
                        <a:pt x="-5037" y="39410"/>
                        <a:pt x="939" y="16500"/>
                      </a:cubicBezTo>
                      <a:close/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73"/>
                <p:cNvSpPr/>
                <p:nvPr/>
              </p:nvSpPr>
              <p:spPr>
                <a:xfrm>
                  <a:off x="2500518" y="4409062"/>
                  <a:ext cx="255640" cy="461540"/>
                </a:xfrm>
                <a:custGeom>
                  <a:avLst/>
                  <a:gdLst>
                    <a:gd name="connsiteX0" fmla="*/ 420402 w 665437"/>
                    <a:gd name="connsiteY0" fmla="*/ 0 h 1201399"/>
                    <a:gd name="connsiteX1" fmla="*/ 181343 w 665437"/>
                    <a:gd name="connsiteY1" fmla="*/ 161365 h 1201399"/>
                    <a:gd name="connsiteX2" fmla="*/ 37908 w 665437"/>
                    <a:gd name="connsiteY2" fmla="*/ 173318 h 1201399"/>
                    <a:gd name="connsiteX3" fmla="*/ 2049 w 665437"/>
                    <a:gd name="connsiteY3" fmla="*/ 239059 h 1201399"/>
                    <a:gd name="connsiteX4" fmla="*/ 37908 w 665437"/>
                    <a:gd name="connsiteY4" fmla="*/ 579718 h 1201399"/>
                    <a:gd name="connsiteX5" fmla="*/ 306849 w 665437"/>
                    <a:gd name="connsiteY5" fmla="*/ 753036 h 1201399"/>
                    <a:gd name="connsiteX6" fmla="*/ 282943 w 665437"/>
                    <a:gd name="connsiteY6" fmla="*/ 926353 h 1201399"/>
                    <a:gd name="connsiteX7" fmla="*/ 336731 w 665437"/>
                    <a:gd name="connsiteY7" fmla="*/ 1093695 h 1201399"/>
                    <a:gd name="connsiteX8" fmla="*/ 306849 w 665437"/>
                    <a:gd name="connsiteY8" fmla="*/ 1201271 h 1201399"/>
                    <a:gd name="connsiteX9" fmla="*/ 408449 w 665437"/>
                    <a:gd name="connsiteY9" fmla="*/ 1111624 h 1201399"/>
                    <a:gd name="connsiteX10" fmla="*/ 444308 w 665437"/>
                    <a:gd name="connsiteY10" fmla="*/ 944283 h 1201399"/>
                    <a:gd name="connsiteX11" fmla="*/ 516025 w 665437"/>
                    <a:gd name="connsiteY11" fmla="*/ 818777 h 1201399"/>
                    <a:gd name="connsiteX12" fmla="*/ 665437 w 665437"/>
                    <a:gd name="connsiteY12" fmla="*/ 753036 h 120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65437" h="1201399">
                      <a:moveTo>
                        <a:pt x="420402" y="0"/>
                      </a:moveTo>
                      <a:cubicBezTo>
                        <a:pt x="332747" y="66239"/>
                        <a:pt x="245092" y="132479"/>
                        <a:pt x="181343" y="161365"/>
                      </a:cubicBezTo>
                      <a:cubicBezTo>
                        <a:pt x="117594" y="190251"/>
                        <a:pt x="67790" y="160369"/>
                        <a:pt x="37908" y="173318"/>
                      </a:cubicBezTo>
                      <a:cubicBezTo>
                        <a:pt x="8026" y="186267"/>
                        <a:pt x="2049" y="171326"/>
                        <a:pt x="2049" y="239059"/>
                      </a:cubicBezTo>
                      <a:cubicBezTo>
                        <a:pt x="2049" y="306792"/>
                        <a:pt x="-12892" y="494055"/>
                        <a:pt x="37908" y="579718"/>
                      </a:cubicBezTo>
                      <a:cubicBezTo>
                        <a:pt x="88708" y="665381"/>
                        <a:pt x="266010" y="695264"/>
                        <a:pt x="306849" y="753036"/>
                      </a:cubicBezTo>
                      <a:cubicBezTo>
                        <a:pt x="347688" y="810808"/>
                        <a:pt x="277963" y="869577"/>
                        <a:pt x="282943" y="926353"/>
                      </a:cubicBezTo>
                      <a:cubicBezTo>
                        <a:pt x="287923" y="983129"/>
                        <a:pt x="332747" y="1047875"/>
                        <a:pt x="336731" y="1093695"/>
                      </a:cubicBezTo>
                      <a:cubicBezTo>
                        <a:pt x="340715" y="1139515"/>
                        <a:pt x="294896" y="1198283"/>
                        <a:pt x="306849" y="1201271"/>
                      </a:cubicBezTo>
                      <a:cubicBezTo>
                        <a:pt x="318802" y="1204259"/>
                        <a:pt x="385539" y="1154455"/>
                        <a:pt x="408449" y="1111624"/>
                      </a:cubicBezTo>
                      <a:cubicBezTo>
                        <a:pt x="431359" y="1068793"/>
                        <a:pt x="426379" y="993091"/>
                        <a:pt x="444308" y="944283"/>
                      </a:cubicBezTo>
                      <a:cubicBezTo>
                        <a:pt x="462237" y="895475"/>
                        <a:pt x="479170" y="850651"/>
                        <a:pt x="516025" y="818777"/>
                      </a:cubicBezTo>
                      <a:cubicBezTo>
                        <a:pt x="552880" y="786903"/>
                        <a:pt x="609158" y="769969"/>
                        <a:pt x="665437" y="753036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74"/>
                <p:cNvSpPr/>
                <p:nvPr/>
              </p:nvSpPr>
              <p:spPr>
                <a:xfrm>
                  <a:off x="2693191" y="4801426"/>
                  <a:ext cx="48215" cy="91839"/>
                </a:xfrm>
                <a:custGeom>
                  <a:avLst/>
                  <a:gdLst>
                    <a:gd name="connsiteX0" fmla="*/ 125506 w 125506"/>
                    <a:gd name="connsiteY0" fmla="*/ 0 h 239059"/>
                    <a:gd name="connsiteX1" fmla="*/ 59765 w 125506"/>
                    <a:gd name="connsiteY1" fmla="*/ 23906 h 239059"/>
                    <a:gd name="connsiteX2" fmla="*/ 0 w 125506"/>
                    <a:gd name="connsiteY2" fmla="*/ 143435 h 239059"/>
                    <a:gd name="connsiteX3" fmla="*/ 59765 w 125506"/>
                    <a:gd name="connsiteY3" fmla="*/ 239059 h 239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506" h="239059">
                      <a:moveTo>
                        <a:pt x="125506" y="0"/>
                      </a:moveTo>
                      <a:cubicBezTo>
                        <a:pt x="103094" y="0"/>
                        <a:pt x="80683" y="0"/>
                        <a:pt x="59765" y="23906"/>
                      </a:cubicBezTo>
                      <a:cubicBezTo>
                        <a:pt x="38847" y="47812"/>
                        <a:pt x="0" y="107576"/>
                        <a:pt x="0" y="143435"/>
                      </a:cubicBezTo>
                      <a:cubicBezTo>
                        <a:pt x="0" y="179294"/>
                        <a:pt x="29882" y="209176"/>
                        <a:pt x="59765" y="239059"/>
                      </a:cubicBezTo>
                    </a:path>
                  </a:pathLst>
                </a:custGeom>
                <a:noFill/>
                <a:ln w="25400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任意多边形 53"/>
              <p:cNvSpPr/>
              <p:nvPr/>
            </p:nvSpPr>
            <p:spPr>
              <a:xfrm rot="20279529">
                <a:off x="2598988" y="4623569"/>
                <a:ext cx="174702" cy="8321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54"/>
              <p:cNvSpPr/>
              <p:nvPr/>
            </p:nvSpPr>
            <p:spPr>
              <a:xfrm rot="20279529">
                <a:off x="2479596" y="4480372"/>
                <a:ext cx="223342" cy="1187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55"/>
              <p:cNvSpPr/>
              <p:nvPr/>
            </p:nvSpPr>
            <p:spPr>
              <a:xfrm rot="20279529">
                <a:off x="2127434" y="4559064"/>
                <a:ext cx="113703" cy="55204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56"/>
              <p:cNvSpPr/>
              <p:nvPr/>
            </p:nvSpPr>
            <p:spPr>
              <a:xfrm rot="20279529">
                <a:off x="2594342" y="4571927"/>
                <a:ext cx="163589" cy="9647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57"/>
              <p:cNvSpPr/>
              <p:nvPr/>
            </p:nvSpPr>
            <p:spPr>
              <a:xfrm rot="20279529">
                <a:off x="2135496" y="4638952"/>
                <a:ext cx="269481" cy="1483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58"/>
              <p:cNvSpPr/>
              <p:nvPr/>
            </p:nvSpPr>
            <p:spPr>
              <a:xfrm rot="20279529">
                <a:off x="2551872" y="4532481"/>
                <a:ext cx="202631" cy="103393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59"/>
              <p:cNvSpPr/>
              <p:nvPr/>
            </p:nvSpPr>
            <p:spPr>
              <a:xfrm rot="20279529">
                <a:off x="2524326" y="4506288"/>
                <a:ext cx="197416" cy="9652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60"/>
              <p:cNvSpPr/>
              <p:nvPr/>
            </p:nvSpPr>
            <p:spPr>
              <a:xfrm rot="20279529">
                <a:off x="2501282" y="4464098"/>
                <a:ext cx="153497" cy="79925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61"/>
              <p:cNvSpPr/>
              <p:nvPr/>
            </p:nvSpPr>
            <p:spPr>
              <a:xfrm rot="20279529">
                <a:off x="2328701" y="4625707"/>
                <a:ext cx="74052" cy="2824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2"/>
              <p:cNvSpPr/>
              <p:nvPr/>
            </p:nvSpPr>
            <p:spPr>
              <a:xfrm rot="20279529">
                <a:off x="2130538" y="4603506"/>
                <a:ext cx="189693" cy="97507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63"/>
              <p:cNvSpPr/>
              <p:nvPr/>
            </p:nvSpPr>
            <p:spPr>
              <a:xfrm rot="20279529">
                <a:off x="2599025" y="4660637"/>
                <a:ext cx="191800" cy="9235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64"/>
              <p:cNvSpPr/>
              <p:nvPr/>
            </p:nvSpPr>
            <p:spPr>
              <a:xfrm rot="20279529">
                <a:off x="2611278" y="4795372"/>
                <a:ext cx="62292" cy="38099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65"/>
              <p:cNvSpPr/>
              <p:nvPr/>
            </p:nvSpPr>
            <p:spPr>
              <a:xfrm rot="20279529">
                <a:off x="2492800" y="4489548"/>
                <a:ext cx="71293" cy="50292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66"/>
              <p:cNvSpPr/>
              <p:nvPr/>
            </p:nvSpPr>
            <p:spPr>
              <a:xfrm rot="20279529">
                <a:off x="2118580" y="4584223"/>
                <a:ext cx="149665" cy="78198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67"/>
              <p:cNvSpPr/>
              <p:nvPr/>
            </p:nvSpPr>
            <p:spPr>
              <a:xfrm rot="20279529">
                <a:off x="2127493" y="4608630"/>
                <a:ext cx="255388" cy="139141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68"/>
              <p:cNvSpPr/>
              <p:nvPr/>
            </p:nvSpPr>
            <p:spPr>
              <a:xfrm rot="20279529">
                <a:off x="2284592" y="4709098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69"/>
              <p:cNvSpPr/>
              <p:nvPr/>
            </p:nvSpPr>
            <p:spPr>
              <a:xfrm rot="20279529">
                <a:off x="2302799" y="4734812"/>
                <a:ext cx="38604" cy="23656"/>
              </a:xfrm>
              <a:custGeom>
                <a:avLst/>
                <a:gdLst>
                  <a:gd name="connsiteX0" fmla="*/ 0 w 145605"/>
                  <a:gd name="connsiteY0" fmla="*/ 221320 h 221320"/>
                  <a:gd name="connsiteX1" fmla="*/ 66978 w 145605"/>
                  <a:gd name="connsiteY1" fmla="*/ 107748 h 221320"/>
                  <a:gd name="connsiteX2" fmla="*/ 145605 w 145605"/>
                  <a:gd name="connsiteY2" fmla="*/ 0 h 22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605" h="221320">
                    <a:moveTo>
                      <a:pt x="0" y="221320"/>
                    </a:moveTo>
                    <a:cubicBezTo>
                      <a:pt x="21355" y="182977"/>
                      <a:pt x="42711" y="144635"/>
                      <a:pt x="66978" y="107748"/>
                    </a:cubicBezTo>
                    <a:cubicBezTo>
                      <a:pt x="91245" y="70861"/>
                      <a:pt x="118425" y="35430"/>
                      <a:pt x="145605" y="0"/>
                    </a:cubicBezTo>
                  </a:path>
                </a:pathLst>
              </a:custGeom>
              <a:noFill/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8E1B-FE4C-422E-96C0-5AB88E17F724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7B037A7E-B81A-004A-8865-5320910C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3" y="3266774"/>
            <a:ext cx="3819281" cy="564399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E8CEF211-00F2-084B-90BC-0E4612E83BB1}"/>
              </a:ext>
            </a:extLst>
          </p:cNvPr>
          <p:cNvSpPr txBox="1"/>
          <p:nvPr/>
        </p:nvSpPr>
        <p:spPr>
          <a:xfrm>
            <a:off x="1292889" y="1677651"/>
            <a:ext cx="277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open workstation 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B3F3F3E-2427-D743-AD01-A325F3F2FBF0}"/>
              </a:ext>
            </a:extLst>
          </p:cNvPr>
          <p:cNvSpPr txBox="1"/>
          <p:nvPr/>
        </p:nvSpPr>
        <p:spPr>
          <a:xfrm>
            <a:off x="2466348" y="2092816"/>
            <a:ext cx="3713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 err="1">
                <a:solidFill>
                  <a:srgbClr val="0070C0"/>
                </a:solidFill>
              </a:rPr>
              <a:t>gsn_open_wks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" altLang="zh-TW" sz="2400" b="1" dirty="0" err="1">
                <a:solidFill>
                  <a:schemeClr val="tx1"/>
                </a:solidFill>
              </a:rPr>
              <a:t>type,name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491D223-6A6C-DB4F-89F7-F659A9847963}"/>
              </a:ext>
            </a:extLst>
          </p:cNvPr>
          <p:cNvGrpSpPr/>
          <p:nvPr/>
        </p:nvGrpSpPr>
        <p:grpSpPr>
          <a:xfrm>
            <a:off x="6533025" y="1315250"/>
            <a:ext cx="1123187" cy="824066"/>
            <a:chOff x="1959009" y="3542862"/>
            <a:chExt cx="1733760" cy="824066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AFE58512-5648-B343-9134-0D8A2A575662}"/>
                </a:ext>
              </a:extLst>
            </p:cNvPr>
            <p:cNvSpPr txBox="1"/>
            <p:nvPr/>
          </p:nvSpPr>
          <p:spPr>
            <a:xfrm>
              <a:off x="2064362" y="3578031"/>
              <a:ext cx="155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TW" sz="2400" b="1" dirty="0">
                  <a:solidFill>
                    <a:schemeClr val="tx1"/>
                  </a:solidFill>
                </a:rPr>
                <a:t>“</a:t>
              </a:r>
              <a:r>
                <a:rPr lang="en" altLang="zh-TW" sz="2400" b="1" dirty="0" err="1">
                  <a:solidFill>
                    <a:schemeClr val="tx1"/>
                  </a:solidFill>
                </a:rPr>
                <a:t>png</a:t>
              </a:r>
              <a:r>
                <a:rPr lang="en" altLang="zh-TW" sz="2400" b="1" dirty="0">
                  <a:solidFill>
                    <a:schemeClr val="tx1"/>
                  </a:solidFill>
                </a:rPr>
                <a:t>” </a:t>
              </a: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C5C96E93-F7B5-584C-9E46-F352E30945FF}"/>
                </a:ext>
              </a:extLst>
            </p:cNvPr>
            <p:cNvSpPr txBox="1"/>
            <p:nvPr/>
          </p:nvSpPr>
          <p:spPr>
            <a:xfrm>
              <a:off x="2102282" y="3905263"/>
              <a:ext cx="1488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TW" sz="2400" b="1" dirty="0">
                  <a:solidFill>
                    <a:schemeClr val="tx1"/>
                  </a:solidFill>
                </a:rPr>
                <a:t>“pdf” 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3756893-E763-FF4B-A575-4FF34C9B1B5E}"/>
                </a:ext>
              </a:extLst>
            </p:cNvPr>
            <p:cNvSpPr/>
            <p:nvPr/>
          </p:nvSpPr>
          <p:spPr>
            <a:xfrm>
              <a:off x="1959009" y="3542862"/>
              <a:ext cx="1733760" cy="79227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</p:grpSp>
      <p:cxnSp>
        <p:nvCxnSpPr>
          <p:cNvPr id="73" name="直線箭頭接點 426">
            <a:extLst>
              <a:ext uri="{FF2B5EF4-FFF2-40B4-BE49-F238E27FC236}">
                <a16:creationId xmlns:a16="http://schemas.microsoft.com/office/drawing/2014/main" id="{19243EBF-1743-F343-8E37-3FC7B5A1FA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09458" y="1737056"/>
            <a:ext cx="1557628" cy="402259"/>
          </a:xfrm>
          <a:prstGeom prst="bentConnector3">
            <a:avLst>
              <a:gd name="adj1" fmla="val 10031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A1FF156-C5C2-D84A-A0EC-9CB17ED54A73}"/>
              </a:ext>
            </a:extLst>
          </p:cNvPr>
          <p:cNvSpPr txBox="1"/>
          <p:nvPr/>
        </p:nvSpPr>
        <p:spPr>
          <a:xfrm>
            <a:off x="1124167" y="1182716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</a:rPr>
              <a:t>Functions you need: 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D0E31F8-1EDC-5E49-8327-29B0A313E7B7}"/>
              </a:ext>
            </a:extLst>
          </p:cNvPr>
          <p:cNvSpPr txBox="1"/>
          <p:nvPr/>
        </p:nvSpPr>
        <p:spPr>
          <a:xfrm>
            <a:off x="1288250" y="271739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res@ 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F1A2324-ED38-164D-BFF1-9FD041608AD2}"/>
              </a:ext>
            </a:extLst>
          </p:cNvPr>
          <p:cNvSpPr txBox="1"/>
          <p:nvPr/>
        </p:nvSpPr>
        <p:spPr>
          <a:xfrm>
            <a:off x="1288250" y="4341863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l"/>
            </a:pPr>
            <a:r>
              <a:rPr lang="en" altLang="zh-TW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plot 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07D64E0-58BB-F644-9E8E-0CF8B44DE365}"/>
              </a:ext>
            </a:extLst>
          </p:cNvPr>
          <p:cNvSpPr txBox="1"/>
          <p:nvPr/>
        </p:nvSpPr>
        <p:spPr>
          <a:xfrm>
            <a:off x="2467676" y="4572695"/>
            <a:ext cx="463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70C0"/>
                </a:solidFill>
              </a:rPr>
              <a:t>gsn_</a:t>
            </a:r>
            <a:r>
              <a:rPr lang="en-US" altLang="zh-TW" sz="2400" b="1" dirty="0" err="1">
                <a:solidFill>
                  <a:srgbClr val="0070C0"/>
                </a:solidFill>
              </a:rPr>
              <a:t>csm_vector_map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wks,u,v,res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1C8B1AB-1295-421E-9321-12E2FF5ECFE7}"/>
              </a:ext>
            </a:extLst>
          </p:cNvPr>
          <p:cNvSpPr txBox="1"/>
          <p:nvPr/>
        </p:nvSpPr>
        <p:spPr>
          <a:xfrm>
            <a:off x="2466348" y="4906657"/>
            <a:ext cx="617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70C0"/>
                </a:solidFill>
              </a:rPr>
              <a:t>gsn_</a:t>
            </a:r>
            <a:r>
              <a:rPr lang="en-US" altLang="zh-TW" sz="2400" b="1" dirty="0" err="1">
                <a:solidFill>
                  <a:srgbClr val="0070C0"/>
                </a:solidFill>
              </a:rPr>
              <a:t>csm_vector_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scalar</a:t>
            </a:r>
            <a:r>
              <a:rPr lang="en-US" altLang="zh-TW" sz="2400" b="1" dirty="0" err="1">
                <a:solidFill>
                  <a:srgbClr val="0070C0"/>
                </a:solidFill>
              </a:rPr>
              <a:t>_map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wks,u,v,data,res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B46F458-1297-4FFB-86C4-883A3F031640}"/>
              </a:ext>
            </a:extLst>
          </p:cNvPr>
          <p:cNvSpPr txBox="1"/>
          <p:nvPr/>
        </p:nvSpPr>
        <p:spPr>
          <a:xfrm>
            <a:off x="2467676" y="5262416"/>
            <a:ext cx="518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70C0"/>
                </a:solidFill>
              </a:rPr>
              <a:t>gsn_</a:t>
            </a:r>
            <a:r>
              <a:rPr lang="en-US" altLang="zh-TW" sz="2400" b="1" dirty="0" err="1">
                <a:solidFill>
                  <a:srgbClr val="0070C0"/>
                </a:solidFill>
              </a:rPr>
              <a:t>csm_</a:t>
            </a:r>
            <a:r>
              <a:rPr lang="en-US" altLang="zh-TW" sz="2400" b="1" dirty="0" err="1">
                <a:solidFill>
                  <a:srgbClr val="00B050"/>
                </a:solidFill>
              </a:rPr>
              <a:t>streamline</a:t>
            </a:r>
            <a:r>
              <a:rPr lang="en-US" altLang="zh-TW" sz="2400" b="1" dirty="0" err="1">
                <a:solidFill>
                  <a:srgbClr val="0070C0"/>
                </a:solidFill>
              </a:rPr>
              <a:t>_map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wks,u,v,res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0D3E3CC-8DF5-4D8F-A0CD-4831A1B68D8E}"/>
              </a:ext>
            </a:extLst>
          </p:cNvPr>
          <p:cNvSpPr txBox="1"/>
          <p:nvPr/>
        </p:nvSpPr>
        <p:spPr>
          <a:xfrm>
            <a:off x="2482159" y="5625528"/>
            <a:ext cx="673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0070C0"/>
                </a:solidFill>
              </a:rPr>
              <a:t>gsn_</a:t>
            </a:r>
            <a:r>
              <a:rPr lang="en-US" altLang="zh-TW" sz="2400" b="1" dirty="0" err="1">
                <a:solidFill>
                  <a:srgbClr val="0070C0"/>
                </a:solidFill>
              </a:rPr>
              <a:t>csm_</a:t>
            </a:r>
            <a:r>
              <a:rPr lang="en-US" altLang="zh-TW" sz="2400" b="1" dirty="0" err="1">
                <a:solidFill>
                  <a:srgbClr val="00B050"/>
                </a:solidFill>
              </a:rPr>
              <a:t>streamline</a:t>
            </a:r>
            <a:r>
              <a:rPr lang="en-US" altLang="zh-TW" sz="2400" b="1" dirty="0" err="1">
                <a:solidFill>
                  <a:srgbClr val="0070C0"/>
                </a:solidFill>
              </a:rPr>
              <a:t>_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scalar</a:t>
            </a:r>
            <a:r>
              <a:rPr lang="en-US" altLang="zh-TW" sz="2400" b="1" dirty="0" err="1">
                <a:solidFill>
                  <a:srgbClr val="0070C0"/>
                </a:solidFill>
              </a:rPr>
              <a:t>_map</a:t>
            </a:r>
            <a:r>
              <a:rPr lang="en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wks,u,v,data,res</a:t>
            </a:r>
            <a:r>
              <a:rPr lang="en" altLang="zh-TW" sz="2400" b="1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321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896</Words>
  <Application>Microsoft Office PowerPoint</Application>
  <PresentationFormat>寬螢幕</PresentationFormat>
  <Paragraphs>274</Paragraphs>
  <Slides>28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2" baseType="lpstr">
      <vt:lpstr>Caveat</vt:lpstr>
      <vt:lpstr>等线</vt:lpstr>
      <vt:lpstr>Nunito</vt:lpstr>
      <vt:lpstr>微軟正黑體</vt:lpstr>
      <vt:lpstr>新細明體</vt:lpstr>
      <vt:lpstr>標楷體</vt:lpstr>
      <vt:lpstr>Arial</vt:lpstr>
      <vt:lpstr>Calibri</vt:lpstr>
      <vt:lpstr>Calibri Light</vt:lpstr>
      <vt:lpstr>Ebrima</vt:lpstr>
      <vt:lpstr>Times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蔡婉麗</dc:creator>
  <cp:lastModifiedBy>蔡婉麗</cp:lastModifiedBy>
  <cp:revision>25</cp:revision>
  <dcterms:created xsi:type="dcterms:W3CDTF">2023-03-01T13:58:27Z</dcterms:created>
  <dcterms:modified xsi:type="dcterms:W3CDTF">2023-03-02T05:40:40Z</dcterms:modified>
</cp:coreProperties>
</file>